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51"/>
  </p:handoutMasterIdLst>
  <p:sldIdLst>
    <p:sldId id="309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08" r:id="rId24"/>
    <p:sldId id="256" r:id="rId25"/>
    <p:sldId id="260" r:id="rId26"/>
    <p:sldId id="261" r:id="rId27"/>
    <p:sldId id="257" r:id="rId28"/>
    <p:sldId id="259" r:id="rId29"/>
    <p:sldId id="262" r:id="rId30"/>
    <p:sldId id="263" r:id="rId31"/>
    <p:sldId id="294" r:id="rId32"/>
    <p:sldId id="264" r:id="rId33"/>
    <p:sldId id="265" r:id="rId34"/>
    <p:sldId id="307" r:id="rId35"/>
    <p:sldId id="306" r:id="rId36"/>
    <p:sldId id="302" r:id="rId37"/>
    <p:sldId id="283" r:id="rId38"/>
    <p:sldId id="282" r:id="rId39"/>
    <p:sldId id="292" r:id="rId40"/>
    <p:sldId id="303" r:id="rId41"/>
    <p:sldId id="304" r:id="rId42"/>
    <p:sldId id="286" r:id="rId43"/>
    <p:sldId id="277" r:id="rId44"/>
    <p:sldId id="305" r:id="rId45"/>
    <p:sldId id="278" r:id="rId46"/>
    <p:sldId id="300" r:id="rId47"/>
    <p:sldId id="289" r:id="rId48"/>
    <p:sldId id="290" r:id="rId49"/>
    <p:sldId id="331" r:id="rId50"/>
  </p:sldIdLst>
  <p:sldSz cx="9144000" cy="6858000" type="screen4x3"/>
  <p:notesSz cx="6877050" cy="10001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ACBEF2"/>
    <a:srgbClr val="B4DCEA"/>
    <a:srgbClr val="EFF9A5"/>
    <a:srgbClr val="B2B2B2"/>
    <a:srgbClr val="FCDDD2"/>
    <a:srgbClr val="DDDDDD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3" autoAdjust="0"/>
    <p:restoredTop sz="94688" autoAdjust="0"/>
  </p:normalViewPr>
  <p:slideViewPr>
    <p:cSldViewPr>
      <p:cViewPr>
        <p:scale>
          <a:sx n="50" d="100"/>
          <a:sy n="50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es-E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es-ES"/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es-ES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F01A727E-47F1-4B5B-AE68-38AF8BC4741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466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D132-93C4-48E1-AABA-46E1FEEDC1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29E2-0E9A-4ED8-903F-8932CB282E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E0A1-7DCD-4166-9D8A-A2CC3FE70CE0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ED1A-C9F7-49E1-9160-9A480E36F4A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6AF-B092-45D0-AAF9-B70F7066EC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1D54-6FFC-4AA3-BBD2-C46B38289A6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D699-2949-4EDD-ADC5-BFE9559EA8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55E5-97BD-4A2C-B053-6B2737646A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88BDB-6ED9-463C-9C25-E30986C515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9BFE-2631-484C-81AC-1ACBA5B446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A020B-0F53-46AB-8872-FA89652A2C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D344D9B-D31D-4289-BDFB-C396C36C5D8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5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wmf"/><Relationship Id="rId4" Type="http://schemas.openxmlformats.org/officeDocument/2006/relationships/image" Target="../media/image17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wmf"/><Relationship Id="rId4" Type="http://schemas.openxmlformats.org/officeDocument/2006/relationships/image" Target="../media/image29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wmf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1538" y="1772816"/>
            <a:ext cx="7408862" cy="4353347"/>
          </a:xfrm>
        </p:spPr>
        <p:txBody>
          <a:bodyPr/>
          <a:lstStyle/>
          <a:p>
            <a:r>
              <a:rPr lang="es-AR" sz="2800" b="1" dirty="0" smtClean="0"/>
              <a:t>Tema 9</a:t>
            </a:r>
          </a:p>
          <a:p>
            <a:pPr lvl="1"/>
            <a:r>
              <a:rPr lang="es-AR" sz="2400" b="1" dirty="0" smtClean="0">
                <a:solidFill>
                  <a:srgbClr val="FF0000"/>
                </a:solidFill>
              </a:rPr>
              <a:t>Metabolismo del </a:t>
            </a:r>
            <a:r>
              <a:rPr lang="es-AR" sz="2400" b="1" dirty="0" err="1" smtClean="0">
                <a:solidFill>
                  <a:srgbClr val="FF0000"/>
                </a:solidFill>
              </a:rPr>
              <a:t>Hemo</a:t>
            </a:r>
            <a:r>
              <a:rPr lang="es-AR" sz="2400" b="1" dirty="0" smtClean="0">
                <a:solidFill>
                  <a:srgbClr val="FF0000"/>
                </a:solidFill>
              </a:rPr>
              <a:t>. Biosíntesis y degradación. Ciclo </a:t>
            </a:r>
            <a:r>
              <a:rPr lang="es-AR" sz="2400" b="1" dirty="0" err="1" smtClean="0">
                <a:solidFill>
                  <a:srgbClr val="FF0000"/>
                </a:solidFill>
              </a:rPr>
              <a:t>enterohepático</a:t>
            </a:r>
            <a:r>
              <a:rPr lang="es-AR" sz="2400" b="1" dirty="0" smtClean="0">
                <a:solidFill>
                  <a:srgbClr val="FF0000"/>
                </a:solidFill>
              </a:rPr>
              <a:t>. Comentario clínico, ictericias, anemias. </a:t>
            </a:r>
          </a:p>
          <a:p>
            <a:pPr lvl="1"/>
            <a:r>
              <a:rPr lang="es-AR" sz="2400" b="1" dirty="0" smtClean="0"/>
              <a:t>Metabolismo de Nucleótidos. Purinas y </a:t>
            </a:r>
            <a:r>
              <a:rPr lang="es-AR" sz="2400" b="1" dirty="0" err="1" smtClean="0"/>
              <a:t>Pirimidinas</a:t>
            </a:r>
            <a:r>
              <a:rPr lang="es-AR" sz="2400" b="1" dirty="0" smtClean="0"/>
              <a:t>: Síntesis y degradación. Formación de ácido úrico, aspectos clínicos. Regulación. Recuperación de bases. Importancia de las vitaminas en el funcionamiento de estas vías. </a:t>
            </a:r>
            <a:endParaRPr lang="es-AR" sz="24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solidFill>
                  <a:schemeClr val="tx1"/>
                </a:solidFill>
              </a:rPr>
              <a:t>METABOLISMO DEL HEMO</a:t>
            </a: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78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7" t="41736" r="-3909" b="31177"/>
          <a:stretch>
            <a:fillRect/>
          </a:stretch>
        </p:blipFill>
        <p:spPr bwMode="auto">
          <a:xfrm>
            <a:off x="5329238" y="1916113"/>
            <a:ext cx="4067175" cy="37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9 Grupo"/>
          <p:cNvGrpSpPr>
            <a:grpSpLocks/>
          </p:cNvGrpSpPr>
          <p:nvPr/>
        </p:nvGrpSpPr>
        <p:grpSpPr bwMode="auto">
          <a:xfrm>
            <a:off x="107950" y="1916113"/>
            <a:ext cx="3635375" cy="4105275"/>
            <a:chOff x="107950" y="1916113"/>
            <a:chExt cx="3635375" cy="4105275"/>
          </a:xfrm>
        </p:grpSpPr>
        <p:pic>
          <p:nvPicPr>
            <p:cNvPr id="16393" name="Picture 4" descr="BIOSINTESIS DEL HEM"/>
            <p:cNvPicPr>
              <a:picLocks noChangeAspect="1" noChangeArrowheads="1"/>
            </p:cNvPicPr>
            <p:nvPr/>
          </p:nvPicPr>
          <p:blipFill>
            <a:blip r:embed="rId2">
              <a:lum bright="-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17" t="74596" r="-3909"/>
            <a:stretch>
              <a:fillRect/>
            </a:stretch>
          </p:blipFill>
          <p:spPr bwMode="auto">
            <a:xfrm>
              <a:off x="107950" y="1916113"/>
              <a:ext cx="3635375" cy="381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6"/>
            <p:cNvSpPr txBox="1">
              <a:spLocks noChangeArrowheads="1"/>
            </p:cNvSpPr>
            <p:nvPr/>
          </p:nvSpPr>
          <p:spPr bwMode="auto">
            <a:xfrm>
              <a:off x="250825" y="5554663"/>
              <a:ext cx="3097213" cy="466725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" altLang="es-AR" b="1">
                  <a:solidFill>
                    <a:schemeClr val="tx1"/>
                  </a:solidFill>
                  <a:latin typeface="Arial" charset="0"/>
                </a:rPr>
                <a:t>Protoporfirina III</a:t>
              </a:r>
            </a:p>
          </p:txBody>
        </p:sp>
      </p:grp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56325" y="5373688"/>
            <a:ext cx="2160588" cy="466725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HEMO</a:t>
            </a:r>
          </a:p>
        </p:txBody>
      </p:sp>
      <p:pic>
        <p:nvPicPr>
          <p:cNvPr id="26632" name="Picture 8" descr="AR10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789363"/>
            <a:ext cx="1704975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 rot="-3118747">
            <a:off x="3517901" y="2609850"/>
            <a:ext cx="2195512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 i="1">
                <a:solidFill>
                  <a:schemeClr val="tx1"/>
                </a:solidFill>
                <a:latin typeface="Arial" charset="0"/>
              </a:rPr>
              <a:t>Ferroquelatasa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995738" y="5157788"/>
            <a:ext cx="936625" cy="3968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Fe</a:t>
            </a:r>
            <a:r>
              <a:rPr lang="es-ES" altLang="es-AR" sz="2000" b="1" baseline="30000">
                <a:solidFill>
                  <a:srgbClr val="FF3300"/>
                </a:solidFill>
                <a:latin typeface="Arial" charset="0"/>
              </a:rPr>
              <a:t>2+</a:t>
            </a:r>
          </a:p>
        </p:txBody>
      </p:sp>
      <p:pic>
        <p:nvPicPr>
          <p:cNvPr id="26635" name="Picture 11" descr="ARRWC06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74008">
            <a:off x="3630613" y="4224338"/>
            <a:ext cx="7080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8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3" grpId="0" animBg="1"/>
      <p:bldP spid="266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s-ES" altLang="es-AR" sz="2800" b="1" dirty="0" smtClean="0"/>
              <a:t>Tiene lugar en células del SRE: Hígado, bazo y médula ósea.</a:t>
            </a:r>
          </a:p>
          <a:p>
            <a:pPr eaLnBrk="1" hangingPunct="1"/>
            <a:endParaRPr lang="es-ES" altLang="es-AR" sz="2800" b="1" dirty="0" smtClean="0"/>
          </a:p>
          <a:p>
            <a:pPr eaLnBrk="1" hangingPunct="1"/>
            <a:r>
              <a:rPr lang="es-ES" altLang="es-AR" sz="2800" b="1" dirty="0" smtClean="0"/>
              <a:t>La globina se degrada a </a:t>
            </a:r>
            <a:r>
              <a:rPr lang="es-ES" altLang="es-AR" sz="2800" b="1" dirty="0" smtClean="0"/>
              <a:t>aminoácidos.</a:t>
            </a:r>
          </a:p>
          <a:p>
            <a:pPr eaLnBrk="1" hangingPunct="1"/>
            <a:endParaRPr lang="es-ES" altLang="es-AR" sz="2800" b="1" dirty="0"/>
          </a:p>
          <a:p>
            <a:pPr eaLnBrk="1" hangingPunct="1"/>
            <a:r>
              <a:rPr lang="es-ES" altLang="es-AR" sz="2800" b="1" dirty="0" smtClean="0"/>
              <a:t>El </a:t>
            </a:r>
            <a:r>
              <a:rPr lang="es-ES" altLang="es-AR" sz="2800" b="1" dirty="0" err="1" smtClean="0"/>
              <a:t>Hemo</a:t>
            </a:r>
            <a:r>
              <a:rPr lang="es-ES" altLang="es-AR" sz="2800" b="1" dirty="0" smtClean="0"/>
              <a:t> se convierte en pigmentos biliares: </a:t>
            </a:r>
            <a:r>
              <a:rPr lang="es-ES" altLang="es-AR" sz="2800" b="1" dirty="0" smtClean="0"/>
              <a:t>Biliverdina y </a:t>
            </a:r>
            <a:r>
              <a:rPr lang="es-ES" altLang="es-AR" sz="2800" b="1" dirty="0" smtClean="0"/>
              <a:t>Bilirrubina.</a:t>
            </a:r>
          </a:p>
          <a:p>
            <a:pPr eaLnBrk="1" hangingPunct="1"/>
            <a:endParaRPr lang="es-ES" altLang="es-AR" sz="2800" b="1" dirty="0" smtClean="0"/>
          </a:p>
          <a:p>
            <a:pPr eaLnBrk="1" hangingPunct="1"/>
            <a:r>
              <a:rPr lang="es-ES" altLang="es-AR" sz="2800" b="1" dirty="0" smtClean="0"/>
              <a:t>La bilirrubina se transporta al hígado unida a albúmina</a:t>
            </a:r>
          </a:p>
          <a:p>
            <a:pPr eaLnBrk="1" hangingPunct="1"/>
            <a:endParaRPr lang="es-ES" altLang="es-AR" sz="2800" b="1" dirty="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dirty="0" smtClean="0">
                <a:solidFill>
                  <a:schemeClr val="tx1"/>
                </a:solidFill>
              </a:rPr>
              <a:t>DEGRADACION DE HEMOGLOBINA</a:t>
            </a:r>
          </a:p>
        </p:txBody>
      </p:sp>
    </p:spTree>
    <p:extLst>
      <p:ext uri="{BB962C8B-B14F-4D97-AF65-F5344CB8AC3E}">
        <p14:creationId xmlns:p14="http://schemas.microsoft.com/office/powerpoint/2010/main" val="260167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 descr="20%"/>
          <p:cNvSpPr txBox="1">
            <a:spLocks noChangeArrowheads="1"/>
          </p:cNvSpPr>
          <p:nvPr/>
        </p:nvSpPr>
        <p:spPr bwMode="auto">
          <a:xfrm>
            <a:off x="684213" y="3357563"/>
            <a:ext cx="1439862" cy="588962"/>
          </a:xfrm>
          <a:prstGeom prst="rect">
            <a:avLst/>
          </a:prstGeom>
          <a:pattFill prst="pct20">
            <a:fgClr>
              <a:srgbClr val="F7ADA7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>
                <a:solidFill>
                  <a:schemeClr val="tx1"/>
                </a:solidFill>
                <a:latin typeface="Arial" charset="0"/>
              </a:rPr>
              <a:t>HEMO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3059113" y="1916113"/>
            <a:ext cx="1009650" cy="528637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>
                <a:solidFill>
                  <a:schemeClr val="tx1"/>
                </a:solidFill>
                <a:latin typeface="Arial" charset="0"/>
              </a:rPr>
              <a:t>Fe</a:t>
            </a:r>
            <a:r>
              <a:rPr lang="es-ES" altLang="es-AR" sz="2800" baseline="30000">
                <a:solidFill>
                  <a:schemeClr val="tx1"/>
                </a:solidFill>
                <a:latin typeface="Arial" charset="0"/>
              </a:rPr>
              <a:t>3+</a:t>
            </a:r>
            <a:endParaRPr lang="es-ES" altLang="es-AR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2411413" y="4941888"/>
            <a:ext cx="3313112" cy="528637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>
                <a:solidFill>
                  <a:schemeClr val="tx1"/>
                </a:solidFill>
                <a:latin typeface="Arial" charset="0"/>
              </a:rPr>
              <a:t>Protoporfirina III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4643438" y="1125538"/>
            <a:ext cx="17287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>
                <a:solidFill>
                  <a:schemeClr val="tx1"/>
                </a:solidFill>
                <a:latin typeface="Arial" charset="0"/>
              </a:rPr>
              <a:t>Reciclado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4643438" y="2852738"/>
            <a:ext cx="21605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>
                <a:solidFill>
                  <a:schemeClr val="tx1"/>
                </a:solidFill>
                <a:latin typeface="Arial" charset="0"/>
              </a:rPr>
              <a:t>Almacenado</a:t>
            </a: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7704138" y="2852738"/>
            <a:ext cx="14398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Ferritina</a:t>
            </a: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6659563" y="5516563"/>
            <a:ext cx="2160587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Estercobilina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6372225" y="4005263"/>
            <a:ext cx="17287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Bilirrubina</a:t>
            </a:r>
          </a:p>
        </p:txBody>
      </p:sp>
      <p:pic>
        <p:nvPicPr>
          <p:cNvPr id="18442" name="Picture 14" descr="ARRWC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44361">
            <a:off x="2117725" y="3933825"/>
            <a:ext cx="13668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5" descr="ARRWC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12480">
            <a:off x="2124075" y="2708275"/>
            <a:ext cx="13668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Line 16"/>
          <p:cNvSpPr>
            <a:spLocks noChangeShapeType="1"/>
          </p:cNvSpPr>
          <p:nvPr/>
        </p:nvSpPr>
        <p:spPr bwMode="auto">
          <a:xfrm flipV="1">
            <a:off x="4211638" y="1628775"/>
            <a:ext cx="792162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5" name="Line 17"/>
          <p:cNvSpPr>
            <a:spLocks noChangeShapeType="1"/>
          </p:cNvSpPr>
          <p:nvPr/>
        </p:nvSpPr>
        <p:spPr bwMode="auto">
          <a:xfrm rot="3551417" flipV="1">
            <a:off x="4247356" y="2313782"/>
            <a:ext cx="792163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6" name="Line 18"/>
          <p:cNvSpPr>
            <a:spLocks noChangeShapeType="1"/>
          </p:cNvSpPr>
          <p:nvPr/>
        </p:nvSpPr>
        <p:spPr bwMode="auto">
          <a:xfrm>
            <a:off x="6948488" y="3068638"/>
            <a:ext cx="5032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7" name="Line 19"/>
          <p:cNvSpPr>
            <a:spLocks noChangeShapeType="1"/>
          </p:cNvSpPr>
          <p:nvPr/>
        </p:nvSpPr>
        <p:spPr bwMode="auto">
          <a:xfrm flipV="1">
            <a:off x="5795963" y="4581525"/>
            <a:ext cx="792162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8" name="Line 20"/>
          <p:cNvSpPr>
            <a:spLocks noChangeShapeType="1"/>
          </p:cNvSpPr>
          <p:nvPr/>
        </p:nvSpPr>
        <p:spPr bwMode="auto">
          <a:xfrm rot="3551417">
            <a:off x="7430294" y="4814094"/>
            <a:ext cx="682625" cy="249237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095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844675"/>
            <a:ext cx="8135938" cy="4392613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sz="3200" dirty="0" smtClean="0">
                <a:solidFill>
                  <a:schemeClr val="accent2"/>
                </a:solidFill>
              </a:rPr>
              <a:t>ETAPA DEL SRE</a:t>
            </a:r>
            <a:r>
              <a:rPr lang="es-ES" altLang="es-AR" sz="3200" dirty="0" smtClean="0"/>
              <a:t>: </a:t>
            </a:r>
            <a:r>
              <a:rPr lang="es-ES" altLang="es-AR" sz="3200" dirty="0" err="1" smtClean="0"/>
              <a:t>Hb</a:t>
            </a:r>
            <a:r>
              <a:rPr lang="es-ES" altLang="es-AR" sz="3200" dirty="0" smtClean="0"/>
              <a:t>     	Bilirrubina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3200" dirty="0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3200" dirty="0" smtClean="0">
                <a:solidFill>
                  <a:schemeClr val="accent2"/>
                </a:solidFill>
              </a:rPr>
              <a:t>ETAPA HEPATICA</a:t>
            </a:r>
            <a:r>
              <a:rPr lang="es-ES" altLang="es-AR" sz="3200" dirty="0" smtClean="0"/>
              <a:t>:  Conjugación de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3200" dirty="0" smtClean="0"/>
              <a:t>                                      Bilirrubina</a:t>
            </a:r>
          </a:p>
          <a:p>
            <a:pPr eaLnBrk="1" hangingPunct="1">
              <a:lnSpc>
                <a:spcPct val="90000"/>
              </a:lnSpc>
            </a:pPr>
            <a:endParaRPr lang="es-ES" altLang="es-AR" sz="3200" dirty="0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3200" dirty="0" smtClean="0">
                <a:solidFill>
                  <a:schemeClr val="accent2"/>
                </a:solidFill>
              </a:rPr>
              <a:t>ETAPA INTESTINAL</a:t>
            </a:r>
            <a:r>
              <a:rPr lang="es-ES" altLang="es-AR" sz="3200" dirty="0" smtClean="0"/>
              <a:t>: Reducción de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3200" dirty="0" smtClean="0"/>
              <a:t>                                  bilirrubina y producción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3200" dirty="0" smtClean="0"/>
              <a:t>                                 de </a:t>
            </a:r>
            <a:r>
              <a:rPr lang="es-ES" altLang="es-AR" sz="3200" dirty="0" err="1" smtClean="0"/>
              <a:t>estercobilinógeno</a:t>
            </a:r>
            <a:endParaRPr lang="es-ES" altLang="es-AR" sz="3200" dirty="0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DEGRADACION DEL HEMO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356100" y="2133600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37686740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98513" y="260648"/>
            <a:ext cx="8229600" cy="1252728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smtClean="0">
                <a:solidFill>
                  <a:schemeClr val="tx1"/>
                </a:solidFill>
              </a:rPr>
              <a:t>ETAPA EN EL  SRE</a:t>
            </a:r>
          </a:p>
        </p:txBody>
      </p:sp>
      <p:sp>
        <p:nvSpPr>
          <p:cNvPr id="20483" name="Text Box 16"/>
          <p:cNvSpPr txBox="1">
            <a:spLocks noChangeArrowheads="1"/>
          </p:cNvSpPr>
          <p:nvPr/>
        </p:nvSpPr>
        <p:spPr bwMode="auto">
          <a:xfrm>
            <a:off x="7272338" y="1730375"/>
            <a:ext cx="1150937" cy="366713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Globina</a:t>
            </a:r>
          </a:p>
        </p:txBody>
      </p:sp>
      <p:sp>
        <p:nvSpPr>
          <p:cNvPr id="20484" name="Text Box 17"/>
          <p:cNvSpPr txBox="1">
            <a:spLocks noChangeArrowheads="1"/>
          </p:cNvSpPr>
          <p:nvPr/>
        </p:nvSpPr>
        <p:spPr bwMode="auto">
          <a:xfrm>
            <a:off x="7145338" y="2547938"/>
            <a:ext cx="1657350" cy="889000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lnSpc>
                <a:spcPct val="14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Aminoácidos (reutilizados)</a:t>
            </a:r>
          </a:p>
        </p:txBody>
      </p:sp>
      <p:sp>
        <p:nvSpPr>
          <p:cNvPr id="20485" name="Text Box 18" descr="Tablero de damas pequeño"/>
          <p:cNvSpPr txBox="1">
            <a:spLocks noChangeArrowheads="1"/>
          </p:cNvSpPr>
          <p:nvPr/>
        </p:nvSpPr>
        <p:spPr bwMode="auto">
          <a:xfrm>
            <a:off x="4714875" y="1839913"/>
            <a:ext cx="2160588" cy="4603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Hemoglobina</a:t>
            </a:r>
          </a:p>
        </p:txBody>
      </p:sp>
      <p:sp>
        <p:nvSpPr>
          <p:cNvPr id="20486" name="Text Box 19"/>
          <p:cNvSpPr txBox="1">
            <a:spLocks noChangeArrowheads="1"/>
          </p:cNvSpPr>
          <p:nvPr/>
        </p:nvSpPr>
        <p:spPr bwMode="auto">
          <a:xfrm>
            <a:off x="4559300" y="2832100"/>
            <a:ext cx="1871663" cy="6413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Otras hemoproteínas</a:t>
            </a:r>
          </a:p>
        </p:txBody>
      </p:sp>
      <p:sp>
        <p:nvSpPr>
          <p:cNvPr id="20487" name="Line 21"/>
          <p:cNvSpPr>
            <a:spLocks noChangeShapeType="1"/>
          </p:cNvSpPr>
          <p:nvPr/>
        </p:nvSpPr>
        <p:spPr bwMode="auto">
          <a:xfrm>
            <a:off x="4356100" y="5300663"/>
            <a:ext cx="0" cy="6937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0488" name="Oval 23"/>
          <p:cNvSpPr>
            <a:spLocks noChangeArrowheads="1"/>
          </p:cNvSpPr>
          <p:nvPr/>
        </p:nvSpPr>
        <p:spPr bwMode="auto">
          <a:xfrm>
            <a:off x="5364163" y="5207000"/>
            <a:ext cx="1511300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NADPH + H</a:t>
            </a:r>
            <a:r>
              <a:rPr lang="es-ES_tradnl" altLang="es-AR" sz="1800" b="1" baseline="30000">
                <a:solidFill>
                  <a:schemeClr val="tx1"/>
                </a:solidFill>
                <a:latin typeface="Arial" charset="0"/>
              </a:rPr>
              <a:t>+</a:t>
            </a:r>
            <a:endParaRPr lang="es-ES" altLang="es-AR" sz="1800" b="1" baseline="30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9" name="Oval 24"/>
          <p:cNvSpPr>
            <a:spLocks noChangeArrowheads="1"/>
          </p:cNvSpPr>
          <p:nvPr/>
        </p:nvSpPr>
        <p:spPr bwMode="auto">
          <a:xfrm>
            <a:off x="5651500" y="5822950"/>
            <a:ext cx="936625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NADP</a:t>
            </a:r>
            <a:r>
              <a:rPr lang="es-ES_tradnl" altLang="es-AR" sz="1800" b="1" baseline="30000">
                <a:solidFill>
                  <a:schemeClr val="tx1"/>
                </a:solidFill>
                <a:latin typeface="Arial" charset="0"/>
              </a:rPr>
              <a:t>+</a:t>
            </a:r>
            <a:endParaRPr lang="es-ES" altLang="es-AR" sz="1800" b="1" baseline="30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90" name="AutoShape 25"/>
          <p:cNvSpPr>
            <a:spLocks noChangeArrowheads="1"/>
          </p:cNvSpPr>
          <p:nvPr/>
        </p:nvSpPr>
        <p:spPr bwMode="auto">
          <a:xfrm rot="15220940" flipH="1">
            <a:off x="4729162" y="5486401"/>
            <a:ext cx="652463" cy="754062"/>
          </a:xfrm>
          <a:prstGeom prst="curvedDownArrow">
            <a:avLst>
              <a:gd name="adj1" fmla="val 35139"/>
              <a:gd name="adj2" fmla="val 70278"/>
              <a:gd name="adj3" fmla="val 33371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049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09663"/>
            <a:ext cx="2693987" cy="567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2" name="Text Box 9"/>
          <p:cNvSpPr txBox="1">
            <a:spLocks noChangeArrowheads="1"/>
          </p:cNvSpPr>
          <p:nvPr/>
        </p:nvSpPr>
        <p:spPr bwMode="auto">
          <a:xfrm>
            <a:off x="-36513" y="2636838"/>
            <a:ext cx="2016126" cy="3381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600" b="1">
                <a:solidFill>
                  <a:schemeClr val="tx1"/>
                </a:solidFill>
                <a:latin typeface="Arial" charset="0"/>
              </a:rPr>
              <a:t>Hemooxigenasa</a:t>
            </a:r>
          </a:p>
        </p:txBody>
      </p:sp>
      <p:sp>
        <p:nvSpPr>
          <p:cNvPr id="20493" name="Text Box 15" descr="Tablero de damas pequeño"/>
          <p:cNvSpPr txBox="1">
            <a:spLocks noChangeArrowheads="1"/>
          </p:cNvSpPr>
          <p:nvPr/>
        </p:nvSpPr>
        <p:spPr bwMode="auto">
          <a:xfrm>
            <a:off x="2987675" y="1916113"/>
            <a:ext cx="935038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Hemo</a:t>
            </a:r>
          </a:p>
        </p:txBody>
      </p:sp>
      <p:sp>
        <p:nvSpPr>
          <p:cNvPr id="3" name="2 Flecha derecha"/>
          <p:cNvSpPr/>
          <p:nvPr/>
        </p:nvSpPr>
        <p:spPr>
          <a:xfrm>
            <a:off x="6877050" y="1912938"/>
            <a:ext cx="395288" cy="238125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" name="3 Flecha abajo"/>
          <p:cNvSpPr/>
          <p:nvPr/>
        </p:nvSpPr>
        <p:spPr>
          <a:xfrm>
            <a:off x="7847013" y="2151063"/>
            <a:ext cx="185737" cy="39687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Flecha izquierda"/>
          <p:cNvSpPr/>
          <p:nvPr/>
        </p:nvSpPr>
        <p:spPr>
          <a:xfrm>
            <a:off x="4067175" y="2070100"/>
            <a:ext cx="647700" cy="279400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7" name="6 Flecha curvada hacia arriba"/>
          <p:cNvSpPr/>
          <p:nvPr/>
        </p:nvSpPr>
        <p:spPr>
          <a:xfrm rot="2496594" flipH="1">
            <a:off x="3368675" y="2681288"/>
            <a:ext cx="1211263" cy="560387"/>
          </a:xfrm>
          <a:prstGeom prst="curvedUp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0498" name="Text Box 9"/>
          <p:cNvSpPr txBox="1">
            <a:spLocks noChangeArrowheads="1"/>
          </p:cNvSpPr>
          <p:nvPr/>
        </p:nvSpPr>
        <p:spPr bwMode="auto">
          <a:xfrm>
            <a:off x="-11113" y="4365625"/>
            <a:ext cx="1990726" cy="3381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600" b="1">
                <a:solidFill>
                  <a:schemeClr val="tx1"/>
                </a:solidFill>
                <a:latin typeface="Arial" charset="0"/>
              </a:rPr>
              <a:t>Hemooxigenasa</a:t>
            </a:r>
          </a:p>
        </p:txBody>
      </p:sp>
      <p:sp>
        <p:nvSpPr>
          <p:cNvPr id="20499" name="Text Box 10" descr="Tablero de damas pequeño"/>
          <p:cNvSpPr txBox="1">
            <a:spLocks noChangeArrowheads="1"/>
          </p:cNvSpPr>
          <p:nvPr/>
        </p:nvSpPr>
        <p:spPr bwMode="auto">
          <a:xfrm>
            <a:off x="3421063" y="4797425"/>
            <a:ext cx="1511300" cy="396875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Biliverdina</a:t>
            </a:r>
          </a:p>
        </p:txBody>
      </p:sp>
      <p:sp>
        <p:nvSpPr>
          <p:cNvPr id="20500" name="Text Box 22" descr="Tablero de damas pequeño"/>
          <p:cNvSpPr txBox="1">
            <a:spLocks noChangeArrowheads="1"/>
          </p:cNvSpPr>
          <p:nvPr/>
        </p:nvSpPr>
        <p:spPr bwMode="auto">
          <a:xfrm>
            <a:off x="3419475" y="6272213"/>
            <a:ext cx="1871663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8" name="7 Elipse"/>
          <p:cNvSpPr/>
          <p:nvPr/>
        </p:nvSpPr>
        <p:spPr>
          <a:xfrm>
            <a:off x="1619250" y="2276475"/>
            <a:ext cx="288925" cy="4730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6" name="25 Elipse"/>
          <p:cNvSpPr/>
          <p:nvPr/>
        </p:nvSpPr>
        <p:spPr>
          <a:xfrm>
            <a:off x="1700213" y="4076700"/>
            <a:ext cx="287337" cy="4730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7" name="26 Elipse"/>
          <p:cNvSpPr/>
          <p:nvPr/>
        </p:nvSpPr>
        <p:spPr>
          <a:xfrm>
            <a:off x="2555875" y="2852738"/>
            <a:ext cx="287338" cy="47148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587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3" name="Picture 3" descr="DEGRADACION DEL HE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72" b="4146"/>
          <a:stretch>
            <a:fillRect/>
          </a:stretch>
        </p:blipFill>
        <p:spPr>
          <a:xfrm>
            <a:off x="900113" y="2986088"/>
            <a:ext cx="6696075" cy="3322637"/>
          </a:xfrm>
          <a:noFill/>
        </p:spPr>
      </p:pic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0668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ETAPA HEPATICA</a:t>
            </a:r>
            <a:br>
              <a:rPr lang="es-ES" sz="3200" b="1" dirty="0" smtClean="0">
                <a:solidFill>
                  <a:schemeClr val="tx1"/>
                </a:solidFill>
              </a:rPr>
            </a:br>
            <a:r>
              <a:rPr lang="es-ES" sz="3200" b="1" dirty="0" smtClean="0">
                <a:solidFill>
                  <a:schemeClr val="tx1"/>
                </a:solidFill>
              </a:rPr>
              <a:t>Reacción de Conjugación de Bilirrubina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4211638" y="2420938"/>
            <a:ext cx="3384550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 i="1">
                <a:solidFill>
                  <a:schemeClr val="tx1"/>
                </a:solidFill>
                <a:latin typeface="Arial" charset="0"/>
              </a:rPr>
              <a:t>UDP-Glucuronil transferasa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2916238" y="1628775"/>
            <a:ext cx="2376487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97286" name="Text Box 6" descr="25%"/>
          <p:cNvSpPr txBox="1">
            <a:spLocks noChangeArrowheads="1"/>
          </p:cNvSpPr>
          <p:nvPr/>
        </p:nvSpPr>
        <p:spPr bwMode="auto">
          <a:xfrm>
            <a:off x="971550" y="2060575"/>
            <a:ext cx="1655763" cy="65087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>
                <a:solidFill>
                  <a:schemeClr val="tx1"/>
                </a:solidFill>
                <a:latin typeface="Arial" charset="0"/>
              </a:rPr>
              <a:t>2 UDP-Glucurónico</a:t>
            </a:r>
          </a:p>
        </p:txBody>
      </p:sp>
      <p:pic>
        <p:nvPicPr>
          <p:cNvPr id="97287" name="Picture 7" descr="AD0018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35599">
            <a:off x="3635375" y="2205038"/>
            <a:ext cx="7048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8" name="Picture 8" descr="ARROW_4"/>
          <p:cNvPicPr>
            <a:picLocks noChangeAspect="1" noChangeArrowheads="1"/>
          </p:cNvPicPr>
          <p:nvPr/>
        </p:nvPicPr>
        <p:blipFill>
          <a:blip r:embed="rId4" cstate="print">
            <a:lum brigh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694155">
            <a:off x="2649538" y="2382838"/>
            <a:ext cx="12239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9" name="Text Box 9" descr="Onda"/>
          <p:cNvSpPr txBox="1">
            <a:spLocks noChangeArrowheads="1"/>
          </p:cNvSpPr>
          <p:nvPr/>
        </p:nvSpPr>
        <p:spPr bwMode="auto">
          <a:xfrm>
            <a:off x="971550" y="6308725"/>
            <a:ext cx="6624638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DIGLUCURONIDO DE BILIRRUBINA</a:t>
            </a: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3419475" y="4437063"/>
            <a:ext cx="1223963" cy="1079500"/>
          </a:xfrm>
          <a:prstGeom prst="rect">
            <a:avLst/>
          </a:prstGeom>
          <a:solidFill>
            <a:schemeClr val="bg1">
              <a:alpha val="27058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2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284" grpId="0" animBg="1"/>
      <p:bldP spid="97285" grpId="0" animBg="1"/>
      <p:bldP spid="97286" grpId="0" animBg="1"/>
      <p:bldP spid="97289" grpId="0" animBg="1"/>
      <p:bldP spid="972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smtClean="0">
                <a:solidFill>
                  <a:schemeClr val="tx1"/>
                </a:solidFill>
              </a:rPr>
              <a:t>ETAPA INTESTINAL</a:t>
            </a:r>
          </a:p>
        </p:txBody>
      </p:sp>
      <p:pic>
        <p:nvPicPr>
          <p:cNvPr id="51218" name="Picture 18" descr="AR10003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275" y="2679700"/>
            <a:ext cx="3822700" cy="3446463"/>
          </a:xfrm>
          <a:noFill/>
        </p:spPr>
      </p:pic>
      <p:pic>
        <p:nvPicPr>
          <p:cNvPr id="51222" name="Picture 22" descr="AR100037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4797425"/>
            <a:ext cx="1223963" cy="576263"/>
          </a:xfrm>
          <a:noFill/>
        </p:spPr>
      </p:pic>
      <p:sp>
        <p:nvSpPr>
          <p:cNvPr id="51208" name="Text Box 8" descr="25%"/>
          <p:cNvSpPr txBox="1">
            <a:spLocks noChangeArrowheads="1"/>
          </p:cNvSpPr>
          <p:nvPr/>
        </p:nvSpPr>
        <p:spPr bwMode="auto">
          <a:xfrm>
            <a:off x="900113" y="2349500"/>
            <a:ext cx="2735262" cy="8318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Diglucurónido de Bilirrubina</a:t>
            </a:r>
          </a:p>
        </p:txBody>
      </p:sp>
      <p:sp>
        <p:nvSpPr>
          <p:cNvPr id="51209" name="Text Box 9" descr="25%"/>
          <p:cNvSpPr txBox="1">
            <a:spLocks noChangeArrowheads="1"/>
          </p:cNvSpPr>
          <p:nvPr/>
        </p:nvSpPr>
        <p:spPr bwMode="auto">
          <a:xfrm>
            <a:off x="6516688" y="2492375"/>
            <a:ext cx="18002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4211638" y="2852738"/>
            <a:ext cx="1873250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140200" y="2133600"/>
            <a:ext cx="201612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 i="1">
                <a:solidFill>
                  <a:schemeClr val="tx1"/>
                </a:solidFill>
                <a:latin typeface="Arial" charset="0"/>
              </a:rPr>
              <a:t>Glucuronidasa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651500" y="3141663"/>
            <a:ext cx="23050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>
                <a:solidFill>
                  <a:schemeClr val="tx1"/>
                </a:solidFill>
                <a:latin typeface="Arial" charset="0"/>
              </a:rPr>
              <a:t>Acido Glucurónico</a:t>
            </a:r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>
            <a:off x="5076825" y="2924175"/>
            <a:ext cx="358775" cy="504825"/>
          </a:xfrm>
          <a:prstGeom prst="curvedRightArrow">
            <a:avLst>
              <a:gd name="adj1" fmla="val 28142"/>
              <a:gd name="adj2" fmla="val 5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14" name="Text Box 14" descr="25%"/>
          <p:cNvSpPr txBox="1">
            <a:spLocks noChangeArrowheads="1"/>
          </p:cNvSpPr>
          <p:nvPr/>
        </p:nvSpPr>
        <p:spPr bwMode="auto">
          <a:xfrm>
            <a:off x="539750" y="4724400"/>
            <a:ext cx="18002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51215" name="Text Box 15" descr="25%"/>
          <p:cNvSpPr txBox="1">
            <a:spLocks noChangeArrowheads="1"/>
          </p:cNvSpPr>
          <p:nvPr/>
        </p:nvSpPr>
        <p:spPr bwMode="auto">
          <a:xfrm>
            <a:off x="2987675" y="4787900"/>
            <a:ext cx="2519363" cy="369888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>
                <a:solidFill>
                  <a:schemeClr val="tx1"/>
                </a:solidFill>
                <a:latin typeface="Arial" charset="0"/>
              </a:rPr>
              <a:t>Mesobilirrubinógeno</a:t>
            </a:r>
          </a:p>
        </p:txBody>
      </p:sp>
      <p:sp>
        <p:nvSpPr>
          <p:cNvPr id="51216" name="Text Box 16" descr="25%"/>
          <p:cNvSpPr txBox="1">
            <a:spLocks noChangeArrowheads="1"/>
          </p:cNvSpPr>
          <p:nvPr/>
        </p:nvSpPr>
        <p:spPr bwMode="auto">
          <a:xfrm>
            <a:off x="6516688" y="4829175"/>
            <a:ext cx="2376487" cy="4000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estercobilinógeno</a:t>
            </a:r>
          </a:p>
        </p:txBody>
      </p:sp>
      <p:sp>
        <p:nvSpPr>
          <p:cNvPr id="51217" name="AutoShape 17"/>
          <p:cNvSpPr>
            <a:spLocks noChangeArrowheads="1"/>
          </p:cNvSpPr>
          <p:nvPr/>
        </p:nvSpPr>
        <p:spPr bwMode="auto">
          <a:xfrm>
            <a:off x="3132138" y="5589588"/>
            <a:ext cx="3743325" cy="936625"/>
          </a:xfrm>
          <a:prstGeom prst="irregularSeal1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Bacterias intestinales</a:t>
            </a:r>
          </a:p>
        </p:txBody>
      </p:sp>
    </p:spTree>
    <p:extLst>
      <p:ext uri="{BB962C8B-B14F-4D97-AF65-F5344CB8AC3E}">
        <p14:creationId xmlns:p14="http://schemas.microsoft.com/office/powerpoint/2010/main" val="129433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smtClean="0">
                <a:solidFill>
                  <a:schemeClr val="tx1"/>
                </a:solidFill>
              </a:rPr>
              <a:t>Esquema de Degradación del HEMO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57350" name="Freeform 6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692275" y="3357563"/>
            <a:ext cx="1511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CC6600"/>
                </a:solidFill>
                <a:latin typeface="Arial" charset="0"/>
              </a:rPr>
              <a:t>HIGADO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6732588" y="1773238"/>
            <a:ext cx="1755775" cy="2268537"/>
            <a:chOff x="4223" y="1109"/>
            <a:chExt cx="1106" cy="1429"/>
          </a:xfrm>
        </p:grpSpPr>
        <p:sp>
          <p:nvSpPr>
            <p:cNvPr id="23585" name="Freeform 13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86" name="Freeform 14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87" name="Freeform 15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23583" name="Freeform 16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84" name="Freeform 19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5148263" y="5048250"/>
            <a:ext cx="1798637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INTESTINO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57369" name="Text Box 25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57371" name="Text Box 27"/>
          <p:cNvSpPr txBox="1">
            <a:spLocks noChangeArrowheads="1"/>
          </p:cNvSpPr>
          <p:nvPr/>
        </p:nvSpPr>
        <p:spPr bwMode="auto">
          <a:xfrm>
            <a:off x="0" y="6381750"/>
            <a:ext cx="2446338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57372" name="Text Box 28"/>
          <p:cNvSpPr txBox="1">
            <a:spLocks noChangeArrowheads="1"/>
          </p:cNvSpPr>
          <p:nvPr/>
        </p:nvSpPr>
        <p:spPr bwMode="auto">
          <a:xfrm>
            <a:off x="4600575" y="2492375"/>
            <a:ext cx="19431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3419475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85" name="AutoShape 41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57386" name="AutoShape 42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88" name="Line 44"/>
          <p:cNvSpPr>
            <a:spLocks noChangeShapeType="1"/>
          </p:cNvSpPr>
          <p:nvPr/>
        </p:nvSpPr>
        <p:spPr bwMode="auto">
          <a:xfrm flipH="1">
            <a:off x="2447925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89" name="Line 45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90" name="Line 46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57391" name="AutoShape 47"/>
          <p:cNvSpPr>
            <a:spLocks noChangeArrowheads="1"/>
          </p:cNvSpPr>
          <p:nvPr/>
        </p:nvSpPr>
        <p:spPr bwMode="auto">
          <a:xfrm>
            <a:off x="5105400" y="2852738"/>
            <a:ext cx="1655763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57392" name="Oval 48"/>
          <p:cNvSpPr>
            <a:spLocks noChangeArrowheads="1"/>
          </p:cNvSpPr>
          <p:nvPr/>
        </p:nvSpPr>
        <p:spPr bwMode="auto">
          <a:xfrm>
            <a:off x="7956550" y="6021388"/>
            <a:ext cx="863600" cy="503237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Orina</a:t>
            </a:r>
          </a:p>
        </p:txBody>
      </p:sp>
      <p:sp>
        <p:nvSpPr>
          <p:cNvPr id="57393" name="Oval 49"/>
          <p:cNvSpPr>
            <a:spLocks noChangeArrowheads="1"/>
          </p:cNvSpPr>
          <p:nvPr/>
        </p:nvSpPr>
        <p:spPr bwMode="auto">
          <a:xfrm>
            <a:off x="323850" y="5734050"/>
            <a:ext cx="863600" cy="503238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Heces</a:t>
            </a:r>
          </a:p>
        </p:txBody>
      </p:sp>
      <p:sp>
        <p:nvSpPr>
          <p:cNvPr id="57394" name="Oval 50"/>
          <p:cNvSpPr>
            <a:spLocks noChangeArrowheads="1"/>
          </p:cNvSpPr>
          <p:nvPr/>
        </p:nvSpPr>
        <p:spPr bwMode="auto">
          <a:xfrm>
            <a:off x="0" y="2420938"/>
            <a:ext cx="1979613" cy="6477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Sangre circulante</a:t>
            </a:r>
          </a:p>
        </p:txBody>
      </p:sp>
    </p:spTree>
    <p:extLst>
      <p:ext uri="{BB962C8B-B14F-4D97-AF65-F5344CB8AC3E}">
        <p14:creationId xmlns:p14="http://schemas.microsoft.com/office/powerpoint/2010/main" val="304681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7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7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5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7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7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57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8" grpId="0" animBg="1"/>
      <p:bldP spid="57349" grpId="0" animBg="1"/>
      <p:bldP spid="57350" grpId="0" animBg="1"/>
      <p:bldP spid="57352" grpId="0"/>
      <p:bldP spid="57353" grpId="0"/>
      <p:bldP spid="57364" grpId="0" animBg="1"/>
      <p:bldP spid="57365" grpId="0"/>
      <p:bldP spid="57366" grpId="0"/>
      <p:bldP spid="57368" grpId="0" animBg="1"/>
      <p:bldP spid="57368" grpId="1" animBg="1"/>
      <p:bldP spid="57369" grpId="0" animBg="1"/>
      <p:bldP spid="57369" grpId="1" animBg="1"/>
      <p:bldP spid="57370" grpId="0" animBg="1"/>
      <p:bldP spid="57371" grpId="0" animBg="1"/>
      <p:bldP spid="57372" grpId="0" animBg="1"/>
      <p:bldP spid="57376" grpId="0" animBg="1"/>
      <p:bldP spid="57377" grpId="0" animBg="1"/>
      <p:bldP spid="57378" grpId="0" animBg="1"/>
      <p:bldP spid="57385" grpId="0" animBg="1"/>
      <p:bldP spid="57386" grpId="0" animBg="1"/>
      <p:bldP spid="57388" grpId="0" animBg="1"/>
      <p:bldP spid="57389" grpId="0" animBg="1"/>
      <p:bldP spid="57389" grpId="1" animBg="1"/>
      <p:bldP spid="57390" grpId="0" animBg="1"/>
      <p:bldP spid="57390" grpId="1" animBg="1"/>
      <p:bldP spid="57367" grpId="0" animBg="1"/>
      <p:bldP spid="57391" grpId="0" animBg="1"/>
      <p:bldP spid="57392" grpId="0" animBg="1"/>
      <p:bldP spid="57392" grpId="1" animBg="1"/>
      <p:bldP spid="57393" grpId="0" animBg="1"/>
      <p:bldP spid="5739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BILIRRUBINA DIRECTA</a:t>
            </a:r>
            <a:r>
              <a:rPr lang="es-ES" altLang="es-AR" sz="2800" smtClean="0"/>
              <a:t>: Mide niveles de bilirrubina conjugada</a:t>
            </a:r>
          </a:p>
          <a:p>
            <a:pPr eaLnBrk="1" hangingPunct="1">
              <a:buFontTx/>
              <a:buNone/>
            </a:pPr>
            <a:endParaRPr lang="es-ES" altLang="es-AR" sz="2800" smtClean="0"/>
          </a:p>
          <a:p>
            <a:pPr eaLnBrk="1" hangingPunct="1">
              <a:buFontTx/>
              <a:buNone/>
            </a:pPr>
            <a:endParaRPr lang="es-ES" altLang="es-AR" sz="2800" smtClean="0"/>
          </a:p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BILIRRUBINA INDIRECTA</a:t>
            </a:r>
            <a:r>
              <a:rPr lang="es-ES" altLang="es-AR" sz="2800" smtClean="0"/>
              <a:t>: Mide niveles de Bilirrubina unida a albúmina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dirty="0" smtClean="0">
                <a:solidFill>
                  <a:schemeClr val="tx1"/>
                </a:solidFill>
              </a:rPr>
              <a:t>DETERMINACION DE BILIRRUBINA CON FINES DIAGNOSTICOS</a:t>
            </a:r>
          </a:p>
        </p:txBody>
      </p:sp>
    </p:spTree>
    <p:extLst>
      <p:ext uri="{BB962C8B-B14F-4D97-AF65-F5344CB8AC3E}">
        <p14:creationId xmlns:p14="http://schemas.microsoft.com/office/powerpoint/2010/main" val="221699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nimBg="1"/>
      <p:bldP spid="4915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57475"/>
            <a:ext cx="30194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357563"/>
            <a:ext cx="3097213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1 CuadroTexto"/>
          <p:cNvSpPr txBox="1">
            <a:spLocks noChangeArrowheads="1"/>
          </p:cNvSpPr>
          <p:nvPr/>
        </p:nvSpPr>
        <p:spPr bwMode="auto">
          <a:xfrm>
            <a:off x="1547813" y="1052513"/>
            <a:ext cx="43926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AR" altLang="es-AR" sz="2800" b="1">
                <a:solidFill>
                  <a:schemeClr val="tx1"/>
                </a:solidFill>
                <a:latin typeface="Arial" charset="0"/>
              </a:rPr>
              <a:t>HIPERBILIRRUBINEMIA</a:t>
            </a:r>
          </a:p>
        </p:txBody>
      </p:sp>
      <p:sp>
        <p:nvSpPr>
          <p:cNvPr id="3" name="2 Flecha curvada hacia abajo"/>
          <p:cNvSpPr/>
          <p:nvPr/>
        </p:nvSpPr>
        <p:spPr>
          <a:xfrm rot="2852885">
            <a:off x="5616576" y="1541462"/>
            <a:ext cx="1973262" cy="8683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276475"/>
            <a:ext cx="7453312" cy="3849688"/>
          </a:xfrm>
        </p:spPr>
        <p:txBody>
          <a:bodyPr/>
          <a:lstStyle/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CITOCROMOS</a:t>
            </a:r>
            <a:r>
              <a:rPr lang="es-ES" altLang="es-AR" sz="2800" smtClean="0"/>
              <a:t>: Sistemas de transporte de electrones</a:t>
            </a:r>
          </a:p>
          <a:p>
            <a:pPr eaLnBrk="1" hangingPunct="1">
              <a:buFontTx/>
              <a:buNone/>
            </a:pPr>
            <a:endParaRPr lang="es-ES" altLang="es-AR" sz="2800" smtClean="0"/>
          </a:p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MIOGLOBINA</a:t>
            </a:r>
            <a:r>
              <a:rPr lang="es-ES" altLang="es-AR" sz="2800" smtClean="0"/>
              <a:t>: Reserva de oxígeno en músculo esquelético y cardíaco</a:t>
            </a:r>
          </a:p>
          <a:p>
            <a:pPr eaLnBrk="1" hangingPunct="1">
              <a:buFontTx/>
              <a:buNone/>
            </a:pPr>
            <a:endParaRPr lang="es-ES" altLang="es-AR" sz="2800" smtClean="0"/>
          </a:p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HEMOGLOBINA</a:t>
            </a:r>
            <a:r>
              <a:rPr lang="es-ES" altLang="es-AR" sz="2800" smtClean="0"/>
              <a:t>: Transporte de Oxígeno a los tejidos.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B7CDC5"/>
          </a:solidFill>
          <a:ln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dirty="0" smtClean="0">
                <a:solidFill>
                  <a:schemeClr val="tx1"/>
                </a:solidFill>
              </a:rPr>
              <a:t>Importancia del </a:t>
            </a:r>
            <a:r>
              <a:rPr lang="es-ES" altLang="es-AR" dirty="0" err="1" smtClean="0">
                <a:solidFill>
                  <a:schemeClr val="tx1"/>
                </a:solidFill>
              </a:rPr>
              <a:t>Hemo</a:t>
            </a:r>
            <a:endParaRPr lang="es-ES" altLang="es-A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84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5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457200" y="115888"/>
            <a:ext cx="82296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200" dirty="0"/>
              <a:t>Alteraciones de los pigmentos derivados de </a:t>
            </a:r>
            <a:r>
              <a:rPr lang="es-ES" sz="3200" dirty="0" err="1"/>
              <a:t>hemo</a:t>
            </a:r>
            <a:r>
              <a:rPr lang="es-ES" sz="3200" dirty="0"/>
              <a:t> en la </a:t>
            </a:r>
            <a:r>
              <a:rPr lang="es-ES" sz="3200" b="1" dirty="0"/>
              <a:t>Ictericia Hemolítica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67591" name="Freeform 7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32588" y="1773238"/>
            <a:ext cx="1755775" cy="2268537"/>
            <a:chOff x="4223" y="1109"/>
            <a:chExt cx="1106" cy="1429"/>
          </a:xfrm>
        </p:grpSpPr>
        <p:sp>
          <p:nvSpPr>
            <p:cNvPr id="26659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6660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661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26657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6658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67602" name="Text Box 18"/>
          <p:cNvSpPr txBox="1">
            <a:spLocks noChangeArrowheads="1"/>
          </p:cNvSpPr>
          <p:nvPr/>
        </p:nvSpPr>
        <p:spPr bwMode="auto">
          <a:xfrm rot="3769134">
            <a:off x="6761163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67605" name="Text Box 21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67606" name="Text Box 22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7607" name="Text Box 23"/>
          <p:cNvSpPr txBox="1">
            <a:spLocks noChangeArrowheads="1"/>
          </p:cNvSpPr>
          <p:nvPr/>
        </p:nvSpPr>
        <p:spPr bwMode="auto">
          <a:xfrm>
            <a:off x="323850" y="6308725"/>
            <a:ext cx="244633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67608" name="Text Box 24"/>
          <p:cNvSpPr txBox="1">
            <a:spLocks noChangeArrowheads="1"/>
          </p:cNvSpPr>
          <p:nvPr/>
        </p:nvSpPr>
        <p:spPr bwMode="auto">
          <a:xfrm>
            <a:off x="4859338" y="2205038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7609" name="Line 25"/>
          <p:cNvSpPr>
            <a:spLocks noChangeShapeType="1"/>
          </p:cNvSpPr>
          <p:nvPr/>
        </p:nvSpPr>
        <p:spPr bwMode="auto">
          <a:xfrm>
            <a:off x="3448050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0" name="Line 26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2" name="AutoShape 28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7613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7614" name="Line 30"/>
          <p:cNvSpPr>
            <a:spLocks noChangeShapeType="1"/>
          </p:cNvSpPr>
          <p:nvPr/>
        </p:nvSpPr>
        <p:spPr bwMode="auto">
          <a:xfrm flipH="1">
            <a:off x="2482850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5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6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7" name="Text Box 33"/>
          <p:cNvSpPr txBox="1">
            <a:spLocks noChangeArrowheads="1"/>
          </p:cNvSpPr>
          <p:nvPr/>
        </p:nvSpPr>
        <p:spPr bwMode="auto">
          <a:xfrm>
            <a:off x="1475656" y="5300663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dirty="0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7618" name="AutoShape 34"/>
          <p:cNvSpPr>
            <a:spLocks noChangeArrowheads="1"/>
          </p:cNvSpPr>
          <p:nvPr/>
        </p:nvSpPr>
        <p:spPr bwMode="auto">
          <a:xfrm>
            <a:off x="5076825" y="2852738"/>
            <a:ext cx="1655763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" name="5 Flecha arriba"/>
          <p:cNvSpPr/>
          <p:nvPr/>
        </p:nvSpPr>
        <p:spPr>
          <a:xfrm>
            <a:off x="1979712" y="2060575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1" name="40 Flecha arriba"/>
          <p:cNvSpPr/>
          <p:nvPr/>
        </p:nvSpPr>
        <p:spPr>
          <a:xfrm>
            <a:off x="4622144" y="2060574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2" name="41 Flecha arriba"/>
          <p:cNvSpPr/>
          <p:nvPr/>
        </p:nvSpPr>
        <p:spPr>
          <a:xfrm>
            <a:off x="7337425" y="4122629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42 Flecha arriba"/>
          <p:cNvSpPr/>
          <p:nvPr/>
        </p:nvSpPr>
        <p:spPr>
          <a:xfrm>
            <a:off x="7260455" y="5132387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4" name="43 Flecha arriba"/>
          <p:cNvSpPr/>
          <p:nvPr/>
        </p:nvSpPr>
        <p:spPr>
          <a:xfrm>
            <a:off x="1043608" y="5142706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5" name="44 Flecha arriba"/>
          <p:cNvSpPr/>
          <p:nvPr/>
        </p:nvSpPr>
        <p:spPr>
          <a:xfrm>
            <a:off x="74660" y="6046077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6" name="45 Flecha arriba"/>
          <p:cNvSpPr/>
          <p:nvPr/>
        </p:nvSpPr>
        <p:spPr>
          <a:xfrm>
            <a:off x="3059832" y="6030913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4450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7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7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67590" grpId="0" animBg="1"/>
      <p:bldP spid="67591" grpId="0" animBg="1"/>
      <p:bldP spid="67593" grpId="0"/>
      <p:bldP spid="67602" grpId="0"/>
      <p:bldP spid="67603" grpId="0"/>
      <p:bldP spid="67604" grpId="0" animBg="1"/>
      <p:bldP spid="67605" grpId="0" animBg="1"/>
      <p:bldP spid="67606" grpId="0" animBg="1"/>
      <p:bldP spid="67607" grpId="0" animBg="1"/>
      <p:bldP spid="67608" grpId="0" animBg="1"/>
      <p:bldP spid="67609" grpId="0" animBg="1"/>
      <p:bldP spid="67609" grpId="1" animBg="1"/>
      <p:bldP spid="67610" grpId="0" animBg="1"/>
      <p:bldP spid="67611" grpId="0" animBg="1"/>
      <p:bldP spid="67612" grpId="0" animBg="1"/>
      <p:bldP spid="67613" grpId="0" animBg="1"/>
      <p:bldP spid="67614" grpId="0" animBg="1"/>
      <p:bldP spid="67615" grpId="0" animBg="1"/>
      <p:bldP spid="67616" grpId="0" animBg="1"/>
      <p:bldP spid="67617" grpId="0" animBg="1"/>
      <p:bldP spid="676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62" name="Line 30"/>
          <p:cNvSpPr>
            <a:spLocks noChangeShapeType="1"/>
          </p:cNvSpPr>
          <p:nvPr/>
        </p:nvSpPr>
        <p:spPr bwMode="auto">
          <a:xfrm flipH="1">
            <a:off x="2843213" y="6669088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69639" name="Freeform 7" descr="50%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pattFill prst="pct50">
            <a:fgClr>
              <a:srgbClr val="CC6600"/>
            </a:fgClr>
            <a:bgClr>
              <a:srgbClr val="FFFFFF"/>
            </a:bgClr>
          </a:patt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04013" y="1760538"/>
            <a:ext cx="1755775" cy="2268537"/>
            <a:chOff x="4223" y="1109"/>
            <a:chExt cx="1106" cy="1429"/>
          </a:xfrm>
        </p:grpSpPr>
        <p:sp>
          <p:nvSpPr>
            <p:cNvPr id="27688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7689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7690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27686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7687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/>
        </p:nvSpPr>
        <p:spPr bwMode="auto">
          <a:xfrm>
            <a:off x="7488238" y="5734050"/>
            <a:ext cx="1655762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612775" y="6451600"/>
            <a:ext cx="244633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69657" name="Line 25"/>
          <p:cNvSpPr>
            <a:spLocks noChangeShapeType="1"/>
          </p:cNvSpPr>
          <p:nvPr/>
        </p:nvSpPr>
        <p:spPr bwMode="auto">
          <a:xfrm>
            <a:off x="3419475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58" name="Line 26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50800">
            <a:solidFill>
              <a:srgbClr val="333399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59" name="Line 27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60" name="AutoShape 28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61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9663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64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65" name="Text Box 33"/>
          <p:cNvSpPr txBox="1">
            <a:spLocks noChangeArrowheads="1"/>
          </p:cNvSpPr>
          <p:nvPr/>
        </p:nvSpPr>
        <p:spPr bwMode="auto">
          <a:xfrm>
            <a:off x="1403648" y="5300663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9666" name="AutoShape 34"/>
          <p:cNvSpPr>
            <a:spLocks noChangeArrowheads="1"/>
          </p:cNvSpPr>
          <p:nvPr/>
        </p:nvSpPr>
        <p:spPr bwMode="auto">
          <a:xfrm>
            <a:off x="5076825" y="2852738"/>
            <a:ext cx="1655763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71" name="Rectangle 39"/>
          <p:cNvSpPr>
            <a:spLocks noChangeArrowheads="1"/>
          </p:cNvSpPr>
          <p:nvPr/>
        </p:nvSpPr>
        <p:spPr bwMode="auto">
          <a:xfrm>
            <a:off x="612775" y="215900"/>
            <a:ext cx="82296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200" b="1" dirty="0"/>
              <a:t>Ictericia por Insuficiencia Hepática</a:t>
            </a:r>
          </a:p>
        </p:txBody>
      </p:sp>
      <p:sp>
        <p:nvSpPr>
          <p:cNvPr id="69673" name="AutoShape 41"/>
          <p:cNvSpPr>
            <a:spLocks noChangeArrowheads="1"/>
          </p:cNvSpPr>
          <p:nvPr/>
        </p:nvSpPr>
        <p:spPr bwMode="auto">
          <a:xfrm>
            <a:off x="3132138" y="3213100"/>
            <a:ext cx="1512887" cy="14398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66" y="17346"/>
                </a:moveTo>
                <a:cubicBezTo>
                  <a:pt x="19684" y="15549"/>
                  <a:pt x="20580" y="13217"/>
                  <a:pt x="20580" y="10800"/>
                </a:cubicBezTo>
                <a:cubicBezTo>
                  <a:pt x="20580" y="5398"/>
                  <a:pt x="16201" y="1020"/>
                  <a:pt x="10800" y="1020"/>
                </a:cubicBezTo>
                <a:cubicBezTo>
                  <a:pt x="8382" y="1019"/>
                  <a:pt x="6050" y="1915"/>
                  <a:pt x="4253" y="3533"/>
                </a:cubicBezTo>
                <a:lnTo>
                  <a:pt x="18066" y="17346"/>
                </a:lnTo>
                <a:close/>
                <a:moveTo>
                  <a:pt x="3533" y="4253"/>
                </a:moveTo>
                <a:cubicBezTo>
                  <a:pt x="1915" y="6050"/>
                  <a:pt x="1020" y="8382"/>
                  <a:pt x="1020" y="10799"/>
                </a:cubicBezTo>
                <a:cubicBezTo>
                  <a:pt x="1020" y="16201"/>
                  <a:pt x="5398" y="20580"/>
                  <a:pt x="10800" y="20580"/>
                </a:cubicBezTo>
                <a:cubicBezTo>
                  <a:pt x="13217" y="20580"/>
                  <a:pt x="15549" y="19684"/>
                  <a:pt x="17346" y="18066"/>
                </a:cubicBezTo>
                <a:lnTo>
                  <a:pt x="3533" y="4253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74" name="AutoShape 42"/>
          <p:cNvSpPr>
            <a:spLocks noChangeArrowheads="1"/>
          </p:cNvSpPr>
          <p:nvPr/>
        </p:nvSpPr>
        <p:spPr bwMode="auto">
          <a:xfrm rot="-1585749">
            <a:off x="3708400" y="2636838"/>
            <a:ext cx="576263" cy="6492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8371 h 21600"/>
              <a:gd name="T20" fmla="*/ 1814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793" y="0"/>
                </a:moveTo>
                <a:lnTo>
                  <a:pt x="11985" y="7182"/>
                </a:lnTo>
                <a:lnTo>
                  <a:pt x="15436" y="7182"/>
                </a:lnTo>
                <a:lnTo>
                  <a:pt x="15436" y="18371"/>
                </a:lnTo>
                <a:lnTo>
                  <a:pt x="0" y="18371"/>
                </a:lnTo>
                <a:lnTo>
                  <a:pt x="0" y="21600"/>
                </a:lnTo>
                <a:lnTo>
                  <a:pt x="18149" y="21600"/>
                </a:lnTo>
                <a:lnTo>
                  <a:pt x="18149" y="7182"/>
                </a:lnTo>
                <a:lnTo>
                  <a:pt x="21600" y="7182"/>
                </a:lnTo>
                <a:lnTo>
                  <a:pt x="16793" y="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75" name="Text Box 43"/>
          <p:cNvSpPr txBox="1">
            <a:spLocks noChangeArrowheads="1"/>
          </p:cNvSpPr>
          <p:nvPr/>
        </p:nvSpPr>
        <p:spPr bwMode="auto">
          <a:xfrm>
            <a:off x="4930775" y="1773238"/>
            <a:ext cx="2089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BILIRRUBINA Directa</a:t>
            </a:r>
          </a:p>
        </p:txBody>
      </p:sp>
      <p:pic>
        <p:nvPicPr>
          <p:cNvPr id="69682" name="Picture 50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44675"/>
            <a:ext cx="655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3" name="Picture 51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628775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4" name="Picture 52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6877050" y="4149725"/>
            <a:ext cx="655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5" name="Picture 53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6732588" y="5445125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7" name="Picture 55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0" y="5994400"/>
            <a:ext cx="655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54" name="Text Box 22"/>
          <p:cNvSpPr txBox="1">
            <a:spLocks noChangeArrowheads="1"/>
          </p:cNvSpPr>
          <p:nvPr/>
        </p:nvSpPr>
        <p:spPr bwMode="auto">
          <a:xfrm>
            <a:off x="3563938" y="6451600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pic>
        <p:nvPicPr>
          <p:cNvPr id="69686" name="Picture 54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3052763" y="5994400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8" name="Picture 56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843288" y="4724400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89" name="Oval 57"/>
          <p:cNvSpPr>
            <a:spLocks noChangeArrowheads="1"/>
          </p:cNvSpPr>
          <p:nvPr/>
        </p:nvSpPr>
        <p:spPr bwMode="auto">
          <a:xfrm>
            <a:off x="6443663" y="1125538"/>
            <a:ext cx="2305050" cy="358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Orina Color oscuro</a:t>
            </a:r>
          </a:p>
        </p:txBody>
      </p:sp>
      <p:sp>
        <p:nvSpPr>
          <p:cNvPr id="69690" name="Line 58"/>
          <p:cNvSpPr>
            <a:spLocks noChangeShapeType="1"/>
          </p:cNvSpPr>
          <p:nvPr/>
        </p:nvSpPr>
        <p:spPr bwMode="auto">
          <a:xfrm flipV="1">
            <a:off x="6300788" y="1484313"/>
            <a:ext cx="431800" cy="144462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69691" name="Picture 59" descr="ARRWC008"/>
          <p:cNvPicPr>
            <a:picLocks noChangeAspect="1" noChangeArrowheads="1"/>
          </p:cNvPicPr>
          <p:nvPr/>
        </p:nvPicPr>
        <p:blipFill>
          <a:blip r:embed="rId3">
            <a:lum bright="-24000" contrast="-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05959">
            <a:off x="4716463" y="1916113"/>
            <a:ext cx="30480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92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6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6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6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6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69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6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9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9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9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9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9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9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9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9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62" grpId="0" animBg="1"/>
      <p:bldP spid="69637" grpId="0" animBg="1"/>
      <p:bldP spid="69638" grpId="0" animBg="1"/>
      <p:bldP spid="69638" grpId="1" animBg="1"/>
      <p:bldP spid="69639" grpId="0" animBg="1"/>
      <p:bldP spid="69641" grpId="0"/>
      <p:bldP spid="69650" grpId="0"/>
      <p:bldP spid="69651" grpId="0"/>
      <p:bldP spid="69652" grpId="0" animBg="1"/>
      <p:bldP spid="69653" grpId="0" animBg="1"/>
      <p:bldP spid="69655" grpId="0" animBg="1"/>
      <p:bldP spid="69657" grpId="0" animBg="1"/>
      <p:bldP spid="69658" grpId="0" animBg="1"/>
      <p:bldP spid="69659" grpId="0" animBg="1"/>
      <p:bldP spid="69660" grpId="0" animBg="1"/>
      <p:bldP spid="69661" grpId="0" animBg="1"/>
      <p:bldP spid="69663" grpId="0" animBg="1"/>
      <p:bldP spid="69664" grpId="0" animBg="1"/>
      <p:bldP spid="69665" grpId="0" animBg="1"/>
      <p:bldP spid="69666" grpId="0" animBg="1"/>
      <p:bldP spid="69671" grpId="0" animBg="1"/>
      <p:bldP spid="69673" grpId="0" animBg="1"/>
      <p:bldP spid="69674" grpId="0" animBg="1"/>
      <p:bldP spid="69675" grpId="0"/>
      <p:bldP spid="69654" grpId="0" animBg="1"/>
      <p:bldP spid="69689" grpId="0" animBg="1"/>
      <p:bldP spid="6969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916238" y="132238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268538" y="2257425"/>
            <a:ext cx="2089150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71687" name="Freeform 7"/>
          <p:cNvSpPr>
            <a:spLocks/>
          </p:cNvSpPr>
          <p:nvPr/>
        </p:nvSpPr>
        <p:spPr bwMode="auto">
          <a:xfrm>
            <a:off x="2195513" y="3213100"/>
            <a:ext cx="3732212" cy="1595438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2987675" y="377031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E0E92D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04013" y="1760538"/>
            <a:ext cx="1755775" cy="2268537"/>
            <a:chOff x="4223" y="1109"/>
            <a:chExt cx="1106" cy="1429"/>
          </a:xfrm>
        </p:grpSpPr>
        <p:sp>
          <p:nvSpPr>
            <p:cNvPr id="28710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11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712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500563" y="4986338"/>
            <a:ext cx="1344612" cy="1871662"/>
            <a:chOff x="2850" y="3017"/>
            <a:chExt cx="847" cy="1179"/>
          </a:xfrm>
        </p:grpSpPr>
        <p:sp>
          <p:nvSpPr>
            <p:cNvPr id="28708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09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dirty="0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179388" y="6308725"/>
            <a:ext cx="2446337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>
            <a:off x="3419475" y="191611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06" name="Line 26"/>
          <p:cNvSpPr>
            <a:spLocks noChangeShapeType="1"/>
          </p:cNvSpPr>
          <p:nvPr/>
        </p:nvSpPr>
        <p:spPr bwMode="auto">
          <a:xfrm>
            <a:off x="3419475" y="29781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07" name="Line 27"/>
          <p:cNvSpPr>
            <a:spLocks noChangeShapeType="1"/>
          </p:cNvSpPr>
          <p:nvPr/>
        </p:nvSpPr>
        <p:spPr bwMode="auto">
          <a:xfrm>
            <a:off x="4932363" y="441801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08" name="AutoShape 28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71709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 flipH="1">
            <a:off x="2627313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1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2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3" name="Text Box 3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71714" name="AutoShape 34"/>
          <p:cNvSpPr>
            <a:spLocks noChangeArrowheads="1"/>
          </p:cNvSpPr>
          <p:nvPr/>
        </p:nvSpPr>
        <p:spPr bwMode="auto">
          <a:xfrm rot="4646389">
            <a:off x="6338888" y="2454275"/>
            <a:ext cx="496888" cy="287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808 h 21600"/>
              <a:gd name="T14" fmla="*/ 18924 w 21600"/>
              <a:gd name="T15" fmla="*/ 835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438" y="0"/>
                </a:lnTo>
                <a:lnTo>
                  <a:pt x="14438" y="3808"/>
                </a:lnTo>
                <a:lnTo>
                  <a:pt x="12427" y="3808"/>
                </a:lnTo>
                <a:cubicBezTo>
                  <a:pt x="5564" y="3808"/>
                  <a:pt x="0" y="7546"/>
                  <a:pt x="0" y="12158"/>
                </a:cubicBezTo>
                <a:lnTo>
                  <a:pt x="0" y="21600"/>
                </a:lnTo>
                <a:lnTo>
                  <a:pt x="4642" y="21600"/>
                </a:lnTo>
                <a:lnTo>
                  <a:pt x="4642" y="12158"/>
                </a:lnTo>
                <a:cubicBezTo>
                  <a:pt x="4642" y="10055"/>
                  <a:pt x="8127" y="8350"/>
                  <a:pt x="12427" y="8350"/>
                </a:cubicBezTo>
                <a:lnTo>
                  <a:pt x="14438" y="8350"/>
                </a:lnTo>
                <a:lnTo>
                  <a:pt x="14438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539750" y="115888"/>
            <a:ext cx="82296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200" b="1" dirty="0"/>
              <a:t>Ictericia por Obstrucción Biliar</a:t>
            </a:r>
          </a:p>
        </p:txBody>
      </p:sp>
      <p:sp>
        <p:nvSpPr>
          <p:cNvPr id="71719" name="AutoShape 39"/>
          <p:cNvSpPr>
            <a:spLocks noChangeArrowheads="1"/>
          </p:cNvSpPr>
          <p:nvPr/>
        </p:nvSpPr>
        <p:spPr bwMode="auto">
          <a:xfrm>
            <a:off x="4859338" y="4149725"/>
            <a:ext cx="863600" cy="7921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66" y="17346"/>
                </a:moveTo>
                <a:cubicBezTo>
                  <a:pt x="19684" y="15549"/>
                  <a:pt x="20580" y="13217"/>
                  <a:pt x="20580" y="10800"/>
                </a:cubicBezTo>
                <a:cubicBezTo>
                  <a:pt x="20580" y="5398"/>
                  <a:pt x="16201" y="1020"/>
                  <a:pt x="10800" y="1020"/>
                </a:cubicBezTo>
                <a:cubicBezTo>
                  <a:pt x="8382" y="1019"/>
                  <a:pt x="6050" y="1915"/>
                  <a:pt x="4253" y="3533"/>
                </a:cubicBezTo>
                <a:lnTo>
                  <a:pt x="18066" y="17346"/>
                </a:lnTo>
                <a:close/>
                <a:moveTo>
                  <a:pt x="3533" y="4253"/>
                </a:moveTo>
                <a:cubicBezTo>
                  <a:pt x="1915" y="6050"/>
                  <a:pt x="1020" y="8382"/>
                  <a:pt x="1020" y="10799"/>
                </a:cubicBezTo>
                <a:cubicBezTo>
                  <a:pt x="1020" y="16201"/>
                  <a:pt x="5398" y="20580"/>
                  <a:pt x="10800" y="20580"/>
                </a:cubicBezTo>
                <a:cubicBezTo>
                  <a:pt x="13217" y="20580"/>
                  <a:pt x="15549" y="19684"/>
                  <a:pt x="17346" y="18066"/>
                </a:cubicBezTo>
                <a:lnTo>
                  <a:pt x="3533" y="4253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71720" name="Text Box 40"/>
          <p:cNvSpPr txBox="1">
            <a:spLocks noChangeArrowheads="1"/>
          </p:cNvSpPr>
          <p:nvPr/>
        </p:nvSpPr>
        <p:spPr bwMode="auto">
          <a:xfrm>
            <a:off x="7885113" y="400526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1" name="Text Box 41"/>
          <p:cNvSpPr txBox="1">
            <a:spLocks noChangeArrowheads="1"/>
          </p:cNvSpPr>
          <p:nvPr/>
        </p:nvSpPr>
        <p:spPr bwMode="auto">
          <a:xfrm>
            <a:off x="8027988" y="5013325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2" name="Text Box 42"/>
          <p:cNvSpPr txBox="1">
            <a:spLocks noChangeArrowheads="1"/>
          </p:cNvSpPr>
          <p:nvPr/>
        </p:nvSpPr>
        <p:spPr bwMode="auto">
          <a:xfrm>
            <a:off x="1908175" y="5013325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3" name="Text Box 43"/>
          <p:cNvSpPr txBox="1">
            <a:spLocks noChangeArrowheads="1"/>
          </p:cNvSpPr>
          <p:nvPr/>
        </p:nvSpPr>
        <p:spPr bwMode="auto">
          <a:xfrm>
            <a:off x="3851275" y="594201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4" name="Text Box 44"/>
          <p:cNvSpPr txBox="1">
            <a:spLocks noChangeArrowheads="1"/>
          </p:cNvSpPr>
          <p:nvPr/>
        </p:nvSpPr>
        <p:spPr bwMode="auto">
          <a:xfrm>
            <a:off x="827088" y="594201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pic>
        <p:nvPicPr>
          <p:cNvPr id="71726" name="Picture 46" descr="AR10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4294981" y="1834357"/>
            <a:ext cx="9683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7" name="Text Box 47"/>
          <p:cNvSpPr txBox="1">
            <a:spLocks noChangeArrowheads="1"/>
          </p:cNvSpPr>
          <p:nvPr/>
        </p:nvSpPr>
        <p:spPr bwMode="auto">
          <a:xfrm>
            <a:off x="4930775" y="1773238"/>
            <a:ext cx="2089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BILIRRUBINA Directa</a:t>
            </a:r>
          </a:p>
        </p:txBody>
      </p:sp>
      <p:sp>
        <p:nvSpPr>
          <p:cNvPr id="71728" name="Text Box 48"/>
          <p:cNvSpPr txBox="1">
            <a:spLocks noChangeArrowheads="1"/>
          </p:cNvSpPr>
          <p:nvPr/>
        </p:nvSpPr>
        <p:spPr bwMode="auto">
          <a:xfrm>
            <a:off x="1584325" y="2233612"/>
            <a:ext cx="93503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5400" b="1" dirty="0">
                <a:solidFill>
                  <a:schemeClr val="tx1"/>
                </a:solidFill>
                <a:latin typeface="Arial" charset="0"/>
              </a:rPr>
              <a:t>=</a:t>
            </a:r>
          </a:p>
        </p:txBody>
      </p:sp>
      <p:sp>
        <p:nvSpPr>
          <p:cNvPr id="71729" name="Oval 49"/>
          <p:cNvSpPr>
            <a:spLocks noChangeArrowheads="1"/>
          </p:cNvSpPr>
          <p:nvPr/>
        </p:nvSpPr>
        <p:spPr bwMode="auto">
          <a:xfrm>
            <a:off x="6588125" y="1125538"/>
            <a:ext cx="2016125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Orina color caoba</a:t>
            </a:r>
          </a:p>
        </p:txBody>
      </p:sp>
      <p:pic>
        <p:nvPicPr>
          <p:cNvPr id="71730" name="Picture 50" descr="ARRWC220"/>
          <p:cNvPicPr>
            <a:picLocks noChangeAspect="1" noChangeArrowheads="1"/>
          </p:cNvPicPr>
          <p:nvPr/>
        </p:nvPicPr>
        <p:blipFill>
          <a:blip r:embed="rId3" cstate="print">
            <a:lum brigh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865188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00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1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7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7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7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71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1" dur="500"/>
                                        <p:tgtEl>
                                          <p:spTgt spid="71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4" dur="50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0" dur="5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7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 animBg="1"/>
      <p:bldP spid="71686" grpId="0" animBg="1"/>
      <p:bldP spid="71687" grpId="0" animBg="1"/>
      <p:bldP spid="71689" grpId="0"/>
      <p:bldP spid="71698" grpId="0"/>
      <p:bldP spid="71699" grpId="0"/>
      <p:bldP spid="71700" grpId="0" animBg="1"/>
      <p:bldP spid="71701" grpId="0" animBg="1"/>
      <p:bldP spid="71702" grpId="0" animBg="1"/>
      <p:bldP spid="71703" grpId="0" animBg="1"/>
      <p:bldP spid="71705" grpId="0" animBg="1"/>
      <p:bldP spid="71706" grpId="0" animBg="1"/>
      <p:bldP spid="71707" grpId="0" animBg="1"/>
      <p:bldP spid="71708" grpId="0" animBg="1"/>
      <p:bldP spid="71709" grpId="0" animBg="1"/>
      <p:bldP spid="71710" grpId="0" animBg="1"/>
      <p:bldP spid="71711" grpId="0" animBg="1"/>
      <p:bldP spid="71712" grpId="0" animBg="1"/>
      <p:bldP spid="71713" grpId="0" animBg="1"/>
      <p:bldP spid="71714" grpId="0" animBg="1"/>
      <p:bldP spid="71718" grpId="0" animBg="1"/>
      <p:bldP spid="71719" grpId="0" animBg="1"/>
      <p:bldP spid="71720" grpId="0" animBg="1"/>
      <p:bldP spid="71721" grpId="0" animBg="1"/>
      <p:bldP spid="71722" grpId="0" animBg="1"/>
      <p:bldP spid="71723" grpId="0" animBg="1"/>
      <p:bldP spid="71724" grpId="0" animBg="1"/>
      <p:bldP spid="71727" grpId="0"/>
      <p:bldP spid="71728" grpId="0"/>
      <p:bldP spid="717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0" name="Rectangle 6"/>
          <p:cNvSpPr>
            <a:spLocks noGrp="1" noChangeArrowheads="1"/>
          </p:cNvSpPr>
          <p:nvPr>
            <p:ph idx="1"/>
          </p:nvPr>
        </p:nvSpPr>
        <p:spPr>
          <a:xfrm>
            <a:off x="359345" y="2348880"/>
            <a:ext cx="8245103" cy="396044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AR" sz="2800" b="1" dirty="0"/>
              <a:t>Tema 9 </a:t>
            </a:r>
            <a:r>
              <a:rPr lang="es-AR" sz="2800" b="1" dirty="0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AR" sz="2800" b="1" dirty="0"/>
              <a:t>	</a:t>
            </a:r>
            <a:r>
              <a:rPr lang="es-AR" sz="2800" b="1" dirty="0" smtClean="0"/>
              <a:t>	Metabolismo </a:t>
            </a:r>
            <a:r>
              <a:rPr lang="es-AR" sz="2800" b="1" dirty="0"/>
              <a:t>del </a:t>
            </a:r>
            <a:r>
              <a:rPr lang="es-AR" sz="2800" b="1" dirty="0" err="1"/>
              <a:t>Hemo</a:t>
            </a:r>
            <a:r>
              <a:rPr lang="es-AR" sz="2800" b="1" dirty="0"/>
              <a:t>. Biosíntesis y degradación. Ciclo </a:t>
            </a:r>
            <a:r>
              <a:rPr lang="es-AR" sz="2800" b="1" dirty="0" err="1"/>
              <a:t>enterohepático</a:t>
            </a:r>
            <a:r>
              <a:rPr lang="es-AR" sz="2800" b="1" dirty="0"/>
              <a:t>. Comentario clínico, ictericias, anemias. </a:t>
            </a:r>
            <a:endParaRPr lang="es-AR" sz="2800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AR" sz="2800" b="1" dirty="0"/>
              <a:t>	</a:t>
            </a:r>
            <a:r>
              <a:rPr lang="es-AR" sz="2800" b="1" dirty="0" smtClean="0"/>
              <a:t>	</a:t>
            </a:r>
            <a:r>
              <a:rPr lang="es-AR" sz="2800" b="1" dirty="0" smtClean="0">
                <a:solidFill>
                  <a:srgbClr val="FF0000"/>
                </a:solidFill>
              </a:rPr>
              <a:t>Metabolismo </a:t>
            </a:r>
            <a:r>
              <a:rPr lang="es-AR" sz="2800" b="1" dirty="0">
                <a:solidFill>
                  <a:srgbClr val="FF0000"/>
                </a:solidFill>
              </a:rPr>
              <a:t>de Nucleótidos. Purinas y </a:t>
            </a:r>
            <a:r>
              <a:rPr lang="es-AR" sz="2800" b="1" dirty="0" err="1">
                <a:solidFill>
                  <a:srgbClr val="FF0000"/>
                </a:solidFill>
              </a:rPr>
              <a:t>Pirimidinas</a:t>
            </a:r>
            <a:r>
              <a:rPr lang="es-AR" sz="2800" b="1" dirty="0">
                <a:solidFill>
                  <a:srgbClr val="FF0000"/>
                </a:solidFill>
              </a:rPr>
              <a:t>: Síntesis y degradación. Formación de ácido úrico, aspectos clínicos. Regulación. Recuperación de bases. Importancia de las vitaminas en el funcionamiento de estas vías. </a:t>
            </a:r>
            <a:endParaRPr lang="es-ES_tradnl" sz="2800" dirty="0">
              <a:solidFill>
                <a:srgbClr val="FF0000"/>
              </a:solidFill>
            </a:endParaRPr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557338"/>
          </a:xfrm>
          <a:solidFill>
            <a:schemeClr val="accent1"/>
          </a:solidFill>
        </p:spPr>
        <p:txBody>
          <a:bodyPr/>
          <a:lstStyle/>
          <a:p>
            <a:r>
              <a:rPr lang="es-ES_tradnl" sz="2800" b="1" dirty="0">
                <a:solidFill>
                  <a:schemeClr val="tx1"/>
                </a:solidFill>
              </a:rPr>
              <a:t/>
            </a:r>
            <a:br>
              <a:rPr lang="es-ES_tradnl" sz="2800" b="1" dirty="0">
                <a:solidFill>
                  <a:schemeClr val="tx1"/>
                </a:solidFill>
              </a:rPr>
            </a:br>
            <a:r>
              <a:rPr lang="es-ES_tradnl" sz="2800" b="1" dirty="0">
                <a:solidFill>
                  <a:schemeClr val="tx1"/>
                </a:solidFill>
              </a:rPr>
              <a:t>METABOLISMO DE NUCLEOTIDOS</a:t>
            </a:r>
            <a:br>
              <a:rPr lang="es-ES_tradnl" sz="2800" b="1" dirty="0">
                <a:solidFill>
                  <a:schemeClr val="tx1"/>
                </a:solidFill>
              </a:rPr>
            </a:br>
            <a:endParaRPr lang="es-E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1150938"/>
          </a:xfrm>
          <a:solidFill>
            <a:schemeClr val="accent1"/>
          </a:solidFill>
          <a:ln>
            <a:solidFill>
              <a:schemeClr val="hlink"/>
            </a:solidFill>
          </a:ln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chemeClr val="tx1"/>
                </a:solidFill>
              </a:rPr>
              <a:t>METABOLISMO DE NUCLEOTIDOS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31962" y="2853755"/>
            <a:ext cx="2840038" cy="50323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BIOSINTESIS</a:t>
            </a:r>
            <a:endParaRPr lang="es-E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403350" y="4292600"/>
            <a:ext cx="32400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 baseline="0" dirty="0"/>
              <a:t>DEGRADACION</a:t>
            </a:r>
          </a:p>
        </p:txBody>
      </p:sp>
      <p:sp>
        <p:nvSpPr>
          <p:cNvPr id="2053" name="Rectangle 5" descr="20%"/>
          <p:cNvSpPr>
            <a:spLocks noChangeArrowheads="1"/>
          </p:cNvSpPr>
          <p:nvPr/>
        </p:nvSpPr>
        <p:spPr bwMode="auto">
          <a:xfrm>
            <a:off x="5364163" y="2492375"/>
            <a:ext cx="2951162" cy="792163"/>
          </a:xfrm>
          <a:prstGeom prst="rect">
            <a:avLst/>
          </a:prstGeom>
          <a:pattFill prst="pct20">
            <a:fgClr>
              <a:schemeClr val="folHlink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 baseline="0" dirty="0"/>
              <a:t>NUCLEOTIDOS PURICOS</a:t>
            </a:r>
          </a:p>
        </p:txBody>
      </p:sp>
      <p:sp>
        <p:nvSpPr>
          <p:cNvPr id="2054" name="Rectangle 6" descr="20%"/>
          <p:cNvSpPr>
            <a:spLocks noChangeArrowheads="1"/>
          </p:cNvSpPr>
          <p:nvPr/>
        </p:nvSpPr>
        <p:spPr bwMode="auto">
          <a:xfrm>
            <a:off x="5365253" y="4149005"/>
            <a:ext cx="2951163" cy="792163"/>
          </a:xfrm>
          <a:prstGeom prst="rect">
            <a:avLst/>
          </a:prstGeom>
          <a:pattFill prst="pct20">
            <a:fgClr>
              <a:schemeClr val="folHlink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 baseline="0" dirty="0"/>
              <a:t>NUCLEOTIDOS PIRIMIDINICOS</a:t>
            </a:r>
          </a:p>
        </p:txBody>
      </p:sp>
      <p:sp>
        <p:nvSpPr>
          <p:cNvPr id="2056" name="AutoShape 8"/>
          <p:cNvSpPr>
            <a:spLocks/>
          </p:cNvSpPr>
          <p:nvPr/>
        </p:nvSpPr>
        <p:spPr bwMode="auto">
          <a:xfrm>
            <a:off x="4932040" y="2205038"/>
            <a:ext cx="431800" cy="3529012"/>
          </a:xfrm>
          <a:prstGeom prst="leftBrace">
            <a:avLst>
              <a:gd name="adj1" fmla="val 68107"/>
              <a:gd name="adj2" fmla="val 50000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800" b="1">
                <a:solidFill>
                  <a:schemeClr val="tx1"/>
                </a:solidFill>
              </a:rPr>
              <a:t>QUE SON LOS NUCLEOTIDOS Y CUAL ES SU IMPORTANCIA??</a:t>
            </a:r>
          </a:p>
        </p:txBody>
      </p:sp>
      <p:sp>
        <p:nvSpPr>
          <p:cNvPr id="12294" name="Rectangle 6" descr="25%"/>
          <p:cNvSpPr>
            <a:spLocks noGrp="1" noChangeArrowheads="1"/>
          </p:cNvSpPr>
          <p:nvPr>
            <p:ph sz="half" idx="4294967295"/>
          </p:nvPr>
        </p:nvSpPr>
        <p:spPr>
          <a:xfrm>
            <a:off x="720204" y="2060773"/>
            <a:ext cx="4787900" cy="792163"/>
          </a:xfrm>
          <a:pattFill prst="pct25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MOLECULAS NITROGENADAS COMPLEJAS.</a:t>
            </a:r>
          </a:p>
        </p:txBody>
      </p:sp>
      <p:sp>
        <p:nvSpPr>
          <p:cNvPr id="12295" name="Rectangle 7" descr="25%"/>
          <p:cNvSpPr>
            <a:spLocks noGrp="1" noChangeArrowheads="1"/>
          </p:cNvSpPr>
          <p:nvPr>
            <p:ph sz="half" idx="4294967295"/>
          </p:nvPr>
        </p:nvSpPr>
        <p:spPr>
          <a:xfrm>
            <a:off x="5897563" y="2492375"/>
            <a:ext cx="3246437" cy="2881313"/>
          </a:xfrm>
          <a:pattFill prst="pct25">
            <a:fgClr>
              <a:srgbClr val="FABBA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400" b="1">
                <a:solidFill>
                  <a:srgbClr val="FF3300"/>
                </a:solidFill>
              </a:rPr>
              <a:t>CRECIMIENTO CELULAR </a:t>
            </a:r>
          </a:p>
          <a:p>
            <a:endParaRPr lang="es-ES" sz="2400" b="1">
              <a:solidFill>
                <a:srgbClr val="FF3300"/>
              </a:solidFill>
            </a:endParaRPr>
          </a:p>
          <a:p>
            <a:r>
              <a:rPr lang="es-ES" sz="2400" b="1">
                <a:solidFill>
                  <a:srgbClr val="FF3300"/>
                </a:solidFill>
              </a:rPr>
              <a:t>DIFERENCIACION CELULAR</a:t>
            </a:r>
          </a:p>
        </p:txBody>
      </p:sp>
      <p:sp>
        <p:nvSpPr>
          <p:cNvPr id="12297" name="Rectangle 9" descr="25%"/>
          <p:cNvSpPr>
            <a:spLocks noChangeArrowheads="1"/>
          </p:cNvSpPr>
          <p:nvPr/>
        </p:nvSpPr>
        <p:spPr bwMode="auto">
          <a:xfrm>
            <a:off x="755650" y="2997200"/>
            <a:ext cx="4787900" cy="863600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400" b="1" baseline="0" dirty="0" smtClean="0">
                <a:latin typeface="+mn-lt"/>
              </a:rPr>
              <a:t>* UNIDAD </a:t>
            </a:r>
            <a:r>
              <a:rPr lang="es-ES" sz="2400" b="1" baseline="0" dirty="0">
                <a:latin typeface="+mn-lt"/>
              </a:rPr>
              <a:t>ESTRUCTURAL DE LOS ACIDOS NUCLEICOS</a:t>
            </a:r>
          </a:p>
        </p:txBody>
      </p:sp>
      <p:sp>
        <p:nvSpPr>
          <p:cNvPr id="12298" name="Rectangle 10" descr="25%"/>
          <p:cNvSpPr>
            <a:spLocks noChangeArrowheads="1"/>
          </p:cNvSpPr>
          <p:nvPr/>
        </p:nvSpPr>
        <p:spPr bwMode="auto">
          <a:xfrm>
            <a:off x="755576" y="4005263"/>
            <a:ext cx="4787900" cy="792162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400" b="1" baseline="0" dirty="0" smtClean="0">
                <a:latin typeface="+mn-lt"/>
              </a:rPr>
              <a:t>* FUNCIONES </a:t>
            </a:r>
            <a:r>
              <a:rPr lang="es-ES" sz="2400" b="1" baseline="0" dirty="0">
                <a:latin typeface="+mn-lt"/>
              </a:rPr>
              <a:t>COMO DADORES   DE ENERGIA</a:t>
            </a:r>
          </a:p>
        </p:txBody>
      </p:sp>
      <p:sp>
        <p:nvSpPr>
          <p:cNvPr id="12299" name="Rectangle 11" descr="25%"/>
          <p:cNvSpPr>
            <a:spLocks noChangeArrowheads="1"/>
          </p:cNvSpPr>
          <p:nvPr/>
        </p:nvSpPr>
        <p:spPr bwMode="auto">
          <a:xfrm>
            <a:off x="755650" y="4940300"/>
            <a:ext cx="4787900" cy="576263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400" b="1" baseline="0" dirty="0" smtClean="0">
                <a:latin typeface="+mn-lt"/>
              </a:rPr>
              <a:t>* REGULAN </a:t>
            </a:r>
            <a:r>
              <a:rPr lang="es-ES" sz="2400" b="1" baseline="0" dirty="0">
                <a:latin typeface="+mn-lt"/>
              </a:rPr>
              <a:t>VIAS METABOLICAS</a:t>
            </a:r>
          </a:p>
        </p:txBody>
      </p:sp>
      <p:sp>
        <p:nvSpPr>
          <p:cNvPr id="12300" name="Rectangle 12" descr="25%"/>
          <p:cNvSpPr>
            <a:spLocks noChangeArrowheads="1"/>
          </p:cNvSpPr>
          <p:nvPr/>
        </p:nvSpPr>
        <p:spPr bwMode="auto">
          <a:xfrm>
            <a:off x="755650" y="5805488"/>
            <a:ext cx="4787900" cy="719137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000" b="1" baseline="0" dirty="0" smtClean="0"/>
              <a:t>* </a:t>
            </a:r>
            <a:r>
              <a:rPr lang="es-ES" sz="2400" b="1" baseline="0" dirty="0" smtClean="0">
                <a:latin typeface="+mn-lt"/>
              </a:rPr>
              <a:t>ACTUAN </a:t>
            </a:r>
            <a:r>
              <a:rPr lang="es-ES" sz="2400" b="1" baseline="0" dirty="0">
                <a:latin typeface="+mn-lt"/>
              </a:rPr>
              <a:t>COMO SEGUNDOS MENSAJEROS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NUCLEOTIDOS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87450" y="2420938"/>
            <a:ext cx="3313113" cy="831850"/>
          </a:xfrm>
          <a:prstGeom prst="rect">
            <a:avLst/>
          </a:prstGeom>
          <a:solidFill>
            <a:srgbClr val="FABB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BASE NITROGENADA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195513" y="4076700"/>
            <a:ext cx="3457575" cy="466725"/>
          </a:xfrm>
          <a:prstGeom prst="rect">
            <a:avLst/>
          </a:prstGeom>
          <a:solidFill>
            <a:srgbClr val="B4DC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AZUCAR PENTOSA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356100" y="5229225"/>
            <a:ext cx="2447925" cy="831850"/>
          </a:xfrm>
          <a:prstGeom prst="rect">
            <a:avLst/>
          </a:prstGeom>
          <a:solidFill>
            <a:srgbClr val="F4E6A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GRUPO FOSFATO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 sz="3200" b="1" dirty="0">
                <a:solidFill>
                  <a:schemeClr val="tx1"/>
                </a:solidFill>
              </a:rPr>
              <a:t>BASES </a:t>
            </a:r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16" y="1423647"/>
            <a:ext cx="8105276" cy="502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1187624" y="1412776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Elipse"/>
          <p:cNvSpPr/>
          <p:nvPr/>
        </p:nvSpPr>
        <p:spPr>
          <a:xfrm>
            <a:off x="3347864" y="2420888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/>
          <p:cNvSpPr/>
          <p:nvPr/>
        </p:nvSpPr>
        <p:spPr>
          <a:xfrm>
            <a:off x="479748" y="1484784"/>
            <a:ext cx="8105276" cy="2448272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Rectángulo"/>
          <p:cNvSpPr/>
          <p:nvPr/>
        </p:nvSpPr>
        <p:spPr>
          <a:xfrm>
            <a:off x="479748" y="4005064"/>
            <a:ext cx="8105276" cy="2468605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Elipse"/>
          <p:cNvSpPr/>
          <p:nvPr/>
        </p:nvSpPr>
        <p:spPr>
          <a:xfrm>
            <a:off x="1187624" y="4005064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16 Elipse"/>
          <p:cNvSpPr/>
          <p:nvPr/>
        </p:nvSpPr>
        <p:spPr>
          <a:xfrm>
            <a:off x="3851920" y="4581128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Elipse"/>
          <p:cNvSpPr/>
          <p:nvPr/>
        </p:nvSpPr>
        <p:spPr>
          <a:xfrm>
            <a:off x="5364088" y="3933056"/>
            <a:ext cx="576064" cy="7560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18 CuadroTexto"/>
          <p:cNvSpPr txBox="1"/>
          <p:nvPr/>
        </p:nvSpPr>
        <p:spPr>
          <a:xfrm>
            <a:off x="5197896" y="1772816"/>
            <a:ext cx="383860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Ambas presentes en ARN y ADN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10952" y="6283873"/>
            <a:ext cx="1356792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ADN y ARN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071192" y="6289769"/>
            <a:ext cx="1356792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ADN 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375448" y="6289769"/>
            <a:ext cx="1356792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ARN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413792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AZUCAR PENTOSA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00213"/>
            <a:ext cx="4038600" cy="865187"/>
          </a:xfrm>
        </p:spPr>
        <p:txBody>
          <a:bodyPr/>
          <a:lstStyle/>
          <a:p>
            <a:r>
              <a:rPr lang="es-ES" sz="2800" b="1" dirty="0"/>
              <a:t>RIBOSA</a:t>
            </a:r>
          </a:p>
          <a:p>
            <a:endParaRPr lang="es-ES" sz="2800" b="1" dirty="0"/>
          </a:p>
          <a:p>
            <a:endParaRPr lang="es-ES" sz="2800" b="1" dirty="0"/>
          </a:p>
          <a:p>
            <a:endParaRPr lang="es-ES" sz="2800" b="1" dirty="0"/>
          </a:p>
          <a:p>
            <a:pPr>
              <a:buFontTx/>
              <a:buNone/>
            </a:pPr>
            <a:endParaRPr lang="es-ES" sz="2800" b="1" dirty="0"/>
          </a:p>
        </p:txBody>
      </p:sp>
      <p:pic>
        <p:nvPicPr>
          <p:cNvPr id="11269" name="Picture 5" descr="DRIBOSEH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 l="-4362" t="-4820" b="15891"/>
          <a:stretch>
            <a:fillRect/>
          </a:stretch>
        </p:blipFill>
        <p:spPr>
          <a:xfrm>
            <a:off x="5220072" y="3645024"/>
            <a:ext cx="3455987" cy="2665412"/>
          </a:xfrm>
          <a:solidFill>
            <a:schemeClr val="bg2"/>
          </a:solidFill>
          <a:ln/>
        </p:spPr>
      </p:pic>
      <p:pic>
        <p:nvPicPr>
          <p:cNvPr id="11273" name="Picture 9" descr="RIBOSE"/>
          <p:cNvPicPr>
            <a:picLocks noChangeAspect="1" noChangeArrowheads="1"/>
          </p:cNvPicPr>
          <p:nvPr/>
        </p:nvPicPr>
        <p:blipFill>
          <a:blip r:embed="rId3"/>
          <a:srcRect l="-3967" t="-4869" b="12627"/>
          <a:stretch>
            <a:fillRect/>
          </a:stretch>
        </p:blipFill>
        <p:spPr bwMode="auto">
          <a:xfrm>
            <a:off x="467544" y="2565400"/>
            <a:ext cx="3786187" cy="2736850"/>
          </a:xfrm>
          <a:prstGeom prst="rect">
            <a:avLst/>
          </a:prstGeom>
          <a:solidFill>
            <a:srgbClr val="FBF1A3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436096" y="2852738"/>
            <a:ext cx="3349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800" b="1" baseline="0" dirty="0" smtClean="0">
                <a:solidFill>
                  <a:schemeClr val="tx2"/>
                </a:solidFill>
                <a:latin typeface="+mn-lt"/>
              </a:rPr>
              <a:t>* DESOXIRRIBOSA</a:t>
            </a:r>
            <a:endParaRPr lang="es-ES" sz="2800" b="1" baseline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" name="1 Elipse"/>
          <p:cNvSpPr/>
          <p:nvPr/>
        </p:nvSpPr>
        <p:spPr>
          <a:xfrm>
            <a:off x="7740352" y="5229200"/>
            <a:ext cx="504056" cy="11510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fi4p3"/>
          <p:cNvPicPr>
            <a:picLocks noChangeAspect="1" noChangeArrowheads="1"/>
          </p:cNvPicPr>
          <p:nvPr/>
        </p:nvPicPr>
        <p:blipFill>
          <a:blip r:embed="rId2">
            <a:lum bright="-18000" contrast="18000"/>
          </a:blip>
          <a:srcRect r="21858" b="47920"/>
          <a:stretch>
            <a:fillRect/>
          </a:stretch>
        </p:blipFill>
        <p:spPr bwMode="auto">
          <a:xfrm>
            <a:off x="539750" y="1125538"/>
            <a:ext cx="8029575" cy="4591050"/>
          </a:xfrm>
          <a:prstGeom prst="rect">
            <a:avLst/>
          </a:prstGeom>
          <a:noFill/>
        </p:spPr>
      </p:pic>
      <p:sp>
        <p:nvSpPr>
          <p:cNvPr id="17414" name="Text Box 6" descr="50%"/>
          <p:cNvSpPr txBox="1">
            <a:spLocks noChangeArrowheads="1"/>
          </p:cNvSpPr>
          <p:nvPr/>
        </p:nvSpPr>
        <p:spPr bwMode="auto">
          <a:xfrm>
            <a:off x="2555875" y="4581525"/>
            <a:ext cx="15843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Guanosina</a:t>
            </a:r>
          </a:p>
        </p:txBody>
      </p:sp>
      <p:sp>
        <p:nvSpPr>
          <p:cNvPr id="17415" name="Text Box 7" descr="50%"/>
          <p:cNvSpPr txBox="1">
            <a:spLocks noChangeArrowheads="1"/>
          </p:cNvSpPr>
          <p:nvPr/>
        </p:nvSpPr>
        <p:spPr bwMode="auto">
          <a:xfrm>
            <a:off x="2843213" y="2708275"/>
            <a:ext cx="15843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Adenosina</a:t>
            </a:r>
          </a:p>
        </p:txBody>
      </p:sp>
      <p:sp>
        <p:nvSpPr>
          <p:cNvPr id="17416" name="Text Box 8" descr="50%"/>
          <p:cNvSpPr txBox="1">
            <a:spLocks noChangeArrowheads="1"/>
          </p:cNvSpPr>
          <p:nvPr/>
        </p:nvSpPr>
        <p:spPr bwMode="auto">
          <a:xfrm>
            <a:off x="7451725" y="2636838"/>
            <a:ext cx="11525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AMP</a:t>
            </a:r>
          </a:p>
        </p:txBody>
      </p:sp>
      <p:sp>
        <p:nvSpPr>
          <p:cNvPr id="17417" name="Text Box 9" descr="50%"/>
          <p:cNvSpPr txBox="1">
            <a:spLocks noChangeArrowheads="1"/>
          </p:cNvSpPr>
          <p:nvPr/>
        </p:nvSpPr>
        <p:spPr bwMode="auto">
          <a:xfrm>
            <a:off x="7667625" y="4652963"/>
            <a:ext cx="1008063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GMP</a:t>
            </a:r>
          </a:p>
        </p:txBody>
      </p:sp>
      <p:sp>
        <p:nvSpPr>
          <p:cNvPr id="17418" name="Text Box 10" descr="50%"/>
          <p:cNvSpPr txBox="1">
            <a:spLocks noChangeArrowheads="1"/>
          </p:cNvSpPr>
          <p:nvPr/>
        </p:nvSpPr>
        <p:spPr bwMode="auto">
          <a:xfrm>
            <a:off x="118745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NUCLEOSIDOS</a:t>
            </a:r>
          </a:p>
        </p:txBody>
      </p:sp>
      <p:sp>
        <p:nvSpPr>
          <p:cNvPr id="17419" name="Text Box 11" descr="50%"/>
          <p:cNvSpPr txBox="1">
            <a:spLocks noChangeArrowheads="1"/>
          </p:cNvSpPr>
          <p:nvPr/>
        </p:nvSpPr>
        <p:spPr bwMode="auto">
          <a:xfrm>
            <a:off x="543560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NUCLEOTIDOS</a:t>
            </a:r>
          </a:p>
        </p:txBody>
      </p:sp>
      <p:pic>
        <p:nvPicPr>
          <p:cNvPr id="17420" name="Picture 12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932613" y="2298700"/>
            <a:ext cx="476250" cy="288925"/>
          </a:xfrm>
          <a:prstGeom prst="rect">
            <a:avLst/>
          </a:prstGeom>
          <a:noFill/>
        </p:spPr>
      </p:pic>
      <p:pic>
        <p:nvPicPr>
          <p:cNvPr id="17421" name="Picture 13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877050" y="4221163"/>
            <a:ext cx="476250" cy="28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 descr="Ladrillos en diagonal"/>
          <p:cNvSpPr>
            <a:spLocks noGrp="1" noChangeArrowheads="1"/>
          </p:cNvSpPr>
          <p:nvPr>
            <p:ph idx="1"/>
          </p:nvPr>
        </p:nvSpPr>
        <p:spPr>
          <a:xfrm>
            <a:off x="323850" y="2133600"/>
            <a:ext cx="4608513" cy="3382963"/>
          </a:xfrm>
          <a:pattFill prst="diagBrick">
            <a:fgClr>
              <a:srgbClr val="B7CDC5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s-ES" altLang="es-AR" sz="3200" b="1" u="sng" smtClean="0"/>
              <a:t>LUGAR DE SÍNTESIS</a:t>
            </a:r>
          </a:p>
          <a:p>
            <a:pPr eaLnBrk="1" hangingPunct="1"/>
            <a:endParaRPr lang="es-ES" altLang="es-AR" sz="3200" b="1" smtClean="0"/>
          </a:p>
          <a:p>
            <a:pPr eaLnBrk="1" hangingPunct="1"/>
            <a:r>
              <a:rPr lang="es-ES" altLang="es-AR" sz="3200" b="1" smtClean="0">
                <a:solidFill>
                  <a:schemeClr val="accent2"/>
                </a:solidFill>
              </a:rPr>
              <a:t>Hígado</a:t>
            </a:r>
          </a:p>
          <a:p>
            <a:pPr eaLnBrk="1" hangingPunct="1"/>
            <a:r>
              <a:rPr lang="es-ES" altLang="es-AR" sz="3200" b="1" smtClean="0">
                <a:solidFill>
                  <a:schemeClr val="accent2"/>
                </a:solidFill>
              </a:rPr>
              <a:t>Médula ósea</a:t>
            </a:r>
          </a:p>
          <a:p>
            <a:pPr eaLnBrk="1" hangingPunct="1"/>
            <a:r>
              <a:rPr lang="es-ES" altLang="es-AR" sz="3200" b="1" smtClean="0">
                <a:solidFill>
                  <a:schemeClr val="accent2"/>
                </a:solidFill>
              </a:rPr>
              <a:t>Reticulocitos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B7CDC5"/>
          </a:solidFill>
          <a:ln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dirty="0" smtClean="0">
                <a:solidFill>
                  <a:schemeClr val="tx1"/>
                </a:solidFill>
              </a:rPr>
              <a:t>BIOSINTESIS DEL HEMO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219700" y="2205038"/>
            <a:ext cx="3527425" cy="2052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 b="1" u="sng">
                <a:solidFill>
                  <a:schemeClr val="tx1"/>
                </a:solidFill>
                <a:latin typeface="Arial" charset="0"/>
              </a:rPr>
              <a:t>PRECURSORES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 b="1">
                <a:solidFill>
                  <a:schemeClr val="accent2"/>
                </a:solidFill>
                <a:latin typeface="Arial" charset="0"/>
              </a:rPr>
              <a:t>Glicina</a:t>
            </a:r>
            <a:r>
              <a:rPr lang="es-ES" altLang="es-AR" sz="3200" b="1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 b="1">
                <a:solidFill>
                  <a:schemeClr val="tx1"/>
                </a:solidFill>
                <a:latin typeface="Arial" charset="0"/>
              </a:rPr>
              <a:t> </a:t>
            </a:r>
            <a:r>
              <a:rPr lang="es-ES" altLang="es-AR" sz="3200" b="1">
                <a:solidFill>
                  <a:schemeClr val="accent2"/>
                </a:solidFill>
                <a:latin typeface="Arial" charset="0"/>
              </a:rPr>
              <a:t>Succinil-CoA</a:t>
            </a:r>
          </a:p>
        </p:txBody>
      </p:sp>
    </p:spTree>
    <p:extLst>
      <p:ext uri="{BB962C8B-B14F-4D97-AF65-F5344CB8AC3E}">
        <p14:creationId xmlns:p14="http://schemas.microsoft.com/office/powerpoint/2010/main" val="40914027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nimBg="1"/>
      <p:bldP spid="20482" grpId="0" animBg="1"/>
      <p:bldP spid="2048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fi4p3"/>
          <p:cNvPicPr>
            <a:picLocks noChangeAspect="1" noChangeArrowheads="1"/>
          </p:cNvPicPr>
          <p:nvPr/>
        </p:nvPicPr>
        <p:blipFill>
          <a:blip r:embed="rId2">
            <a:lum bright="-22000" contrast="20000"/>
          </a:blip>
          <a:srcRect t="48840" r="23042"/>
          <a:stretch>
            <a:fillRect/>
          </a:stretch>
        </p:blipFill>
        <p:spPr bwMode="auto">
          <a:xfrm>
            <a:off x="755650" y="1412875"/>
            <a:ext cx="7523163" cy="4289425"/>
          </a:xfrm>
          <a:prstGeom prst="rect">
            <a:avLst/>
          </a:prstGeom>
          <a:noFill/>
        </p:spPr>
      </p:pic>
      <p:sp>
        <p:nvSpPr>
          <p:cNvPr id="18438" name="Text Box 6" descr="50%"/>
          <p:cNvSpPr txBox="1">
            <a:spLocks noChangeArrowheads="1"/>
          </p:cNvSpPr>
          <p:nvPr/>
        </p:nvSpPr>
        <p:spPr bwMode="auto">
          <a:xfrm>
            <a:off x="118745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NUCLEOSIDOS</a:t>
            </a:r>
          </a:p>
        </p:txBody>
      </p:sp>
      <p:sp>
        <p:nvSpPr>
          <p:cNvPr id="18439" name="Text Box 7" descr="50%"/>
          <p:cNvSpPr txBox="1">
            <a:spLocks noChangeArrowheads="1"/>
          </p:cNvSpPr>
          <p:nvPr/>
        </p:nvSpPr>
        <p:spPr bwMode="auto">
          <a:xfrm>
            <a:off x="565150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NUCLEOTIDOS</a:t>
            </a:r>
          </a:p>
        </p:txBody>
      </p:sp>
      <p:sp>
        <p:nvSpPr>
          <p:cNvPr id="18440" name="Text Box 8" descr="50%"/>
          <p:cNvSpPr txBox="1">
            <a:spLocks noChangeArrowheads="1"/>
          </p:cNvSpPr>
          <p:nvPr/>
        </p:nvSpPr>
        <p:spPr bwMode="auto">
          <a:xfrm>
            <a:off x="2484438" y="2997200"/>
            <a:ext cx="129540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Citidina</a:t>
            </a:r>
          </a:p>
        </p:txBody>
      </p:sp>
      <p:sp>
        <p:nvSpPr>
          <p:cNvPr id="18441" name="Text Box 9" descr="50%"/>
          <p:cNvSpPr txBox="1">
            <a:spLocks noChangeArrowheads="1"/>
          </p:cNvSpPr>
          <p:nvPr/>
        </p:nvSpPr>
        <p:spPr bwMode="auto">
          <a:xfrm>
            <a:off x="2700338" y="4941888"/>
            <a:ext cx="129540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Uridina</a:t>
            </a:r>
          </a:p>
        </p:txBody>
      </p:sp>
      <p:sp>
        <p:nvSpPr>
          <p:cNvPr id="18442" name="Text Box 10" descr="50%"/>
          <p:cNvSpPr txBox="1">
            <a:spLocks noChangeArrowheads="1"/>
          </p:cNvSpPr>
          <p:nvPr/>
        </p:nvSpPr>
        <p:spPr bwMode="auto">
          <a:xfrm>
            <a:off x="7380288" y="2924175"/>
            <a:ext cx="9366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CMP</a:t>
            </a:r>
          </a:p>
        </p:txBody>
      </p:sp>
      <p:sp>
        <p:nvSpPr>
          <p:cNvPr id="18443" name="Text Box 11" descr="50%"/>
          <p:cNvSpPr txBox="1">
            <a:spLocks noChangeArrowheads="1"/>
          </p:cNvSpPr>
          <p:nvPr/>
        </p:nvSpPr>
        <p:spPr bwMode="auto">
          <a:xfrm>
            <a:off x="7451725" y="5013325"/>
            <a:ext cx="9366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UMP</a:t>
            </a:r>
          </a:p>
        </p:txBody>
      </p:sp>
      <p:pic>
        <p:nvPicPr>
          <p:cNvPr id="18444" name="Picture 12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804025" y="2635250"/>
            <a:ext cx="476250" cy="288925"/>
          </a:xfrm>
          <a:prstGeom prst="rect">
            <a:avLst/>
          </a:prstGeom>
          <a:noFill/>
        </p:spPr>
      </p:pic>
      <p:pic>
        <p:nvPicPr>
          <p:cNvPr id="18445" name="Picture 13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832600" y="4652963"/>
            <a:ext cx="476250" cy="28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 sz="3200" b="1" dirty="0">
                <a:solidFill>
                  <a:schemeClr val="tx1"/>
                </a:solidFill>
              </a:rPr>
              <a:t>Procedencia de los átomos del anillo de PURINA</a:t>
            </a:r>
          </a:p>
        </p:txBody>
      </p:sp>
      <p:pic>
        <p:nvPicPr>
          <p:cNvPr id="146436" name="Picture 4" descr="formulas de bases puricas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26000" contrast="26000"/>
          </a:blip>
          <a:srcRect l="960" t="35667" r="52667" b="36276"/>
          <a:stretch>
            <a:fillRect/>
          </a:stretch>
        </p:blipFill>
        <p:spPr>
          <a:xfrm>
            <a:off x="2916238" y="2636838"/>
            <a:ext cx="3527425" cy="2952750"/>
          </a:xfrm>
          <a:noFill/>
          <a:ln/>
        </p:spPr>
      </p:pic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2987675" y="2708275"/>
            <a:ext cx="1800225" cy="7016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Anillo de Purina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4859338" y="2781300"/>
            <a:ext cx="288925" cy="70326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 b="1"/>
          </a:p>
          <a:p>
            <a:pPr>
              <a:spcBef>
                <a:spcPct val="50000"/>
              </a:spcBef>
            </a:pPr>
            <a:r>
              <a:rPr lang="es-ES" sz="2400" b="1"/>
              <a:t>H</a:t>
            </a:r>
          </a:p>
        </p:txBody>
      </p:sp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5435600" y="4303713"/>
            <a:ext cx="863600" cy="1069975"/>
          </a:xfrm>
          <a:prstGeom prst="rect">
            <a:avLst/>
          </a:prstGeom>
          <a:solidFill>
            <a:srgbClr val="DFDA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H</a:t>
            </a:r>
          </a:p>
          <a:p>
            <a:pPr>
              <a:spcBef>
                <a:spcPct val="50000"/>
              </a:spcBef>
            </a:pPr>
            <a:endParaRPr lang="es-ES" sz="2400" b="1"/>
          </a:p>
          <a:p>
            <a:pPr>
              <a:spcBef>
                <a:spcPct val="50000"/>
              </a:spcBef>
            </a:pPr>
            <a:endParaRPr lang="es-ES" sz="2400" b="1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4140200" y="4652963"/>
            <a:ext cx="28733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 flipH="1">
            <a:off x="4859338" y="4724400"/>
            <a:ext cx="144462" cy="1009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44" name="Text Box 12"/>
          <p:cNvSpPr txBox="1">
            <a:spLocks noChangeArrowheads="1"/>
          </p:cNvSpPr>
          <p:nvPr/>
        </p:nvSpPr>
        <p:spPr bwMode="auto">
          <a:xfrm>
            <a:off x="4140200" y="5734050"/>
            <a:ext cx="1439863" cy="2746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GLUTAMINA</a:t>
            </a:r>
          </a:p>
        </p:txBody>
      </p:sp>
      <p:sp>
        <p:nvSpPr>
          <p:cNvPr id="146445" name="Oval 13"/>
          <p:cNvSpPr>
            <a:spLocks noChangeArrowheads="1"/>
          </p:cNvSpPr>
          <p:nvPr/>
        </p:nvSpPr>
        <p:spPr bwMode="auto">
          <a:xfrm>
            <a:off x="5003800" y="4149725"/>
            <a:ext cx="647700" cy="503238"/>
          </a:xfrm>
          <a:prstGeom prst="ellipse">
            <a:avLst/>
          </a:prstGeom>
          <a:solidFill>
            <a:srgbClr val="FF66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46" name="Oval 14"/>
          <p:cNvSpPr>
            <a:spLocks noChangeArrowheads="1"/>
          </p:cNvSpPr>
          <p:nvPr/>
        </p:nvSpPr>
        <p:spPr bwMode="auto">
          <a:xfrm>
            <a:off x="3563938" y="3933825"/>
            <a:ext cx="647700" cy="503238"/>
          </a:xfrm>
          <a:prstGeom prst="ellipse">
            <a:avLst/>
          </a:prstGeom>
          <a:solidFill>
            <a:srgbClr val="FF66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47" name="Oval 15"/>
          <p:cNvSpPr>
            <a:spLocks noChangeArrowheads="1"/>
          </p:cNvSpPr>
          <p:nvPr/>
        </p:nvSpPr>
        <p:spPr bwMode="auto">
          <a:xfrm>
            <a:off x="2843213" y="5876925"/>
            <a:ext cx="647700" cy="503238"/>
          </a:xfrm>
          <a:prstGeom prst="ellipse">
            <a:avLst/>
          </a:prstGeom>
          <a:solidFill>
            <a:srgbClr val="FF66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3635375" y="623728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4859338" y="6092825"/>
            <a:ext cx="1728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FORMIATO</a:t>
            </a:r>
          </a:p>
        </p:txBody>
      </p:sp>
      <p:sp>
        <p:nvSpPr>
          <p:cNvPr id="146450" name="Text Box 18"/>
          <p:cNvSpPr txBox="1">
            <a:spLocks noChangeArrowheads="1"/>
          </p:cNvSpPr>
          <p:nvPr/>
        </p:nvSpPr>
        <p:spPr bwMode="auto">
          <a:xfrm>
            <a:off x="5219700" y="3789363"/>
            <a:ext cx="1366838" cy="274637"/>
          </a:xfrm>
          <a:prstGeom prst="rect">
            <a:avLst/>
          </a:prstGeom>
          <a:solidFill>
            <a:srgbClr val="993300">
              <a:alpha val="53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b="1"/>
              <a:t>ASPARTATO</a:t>
            </a:r>
          </a:p>
        </p:txBody>
      </p:sp>
      <p:sp>
        <p:nvSpPr>
          <p:cNvPr id="146452" name="Line 20"/>
          <p:cNvSpPr>
            <a:spLocks noChangeShapeType="1"/>
          </p:cNvSpPr>
          <p:nvPr/>
        </p:nvSpPr>
        <p:spPr bwMode="auto">
          <a:xfrm flipH="1">
            <a:off x="4211638" y="2349500"/>
            <a:ext cx="64770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4356100" y="2060575"/>
            <a:ext cx="1152525" cy="27463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GLICINA</a:t>
            </a:r>
          </a:p>
        </p:txBody>
      </p:sp>
      <p:sp>
        <p:nvSpPr>
          <p:cNvPr id="146454" name="AutoShape 22"/>
          <p:cNvSpPr>
            <a:spLocks noChangeArrowheads="1"/>
          </p:cNvSpPr>
          <p:nvPr/>
        </p:nvSpPr>
        <p:spPr bwMode="auto">
          <a:xfrm rot="4140900">
            <a:off x="3607594" y="3601244"/>
            <a:ext cx="1133475" cy="1077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>
              <a:alpha val="53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55" name="AutoShape 23"/>
          <p:cNvSpPr>
            <a:spLocks noChangeArrowheads="1"/>
          </p:cNvSpPr>
          <p:nvPr/>
        </p:nvSpPr>
        <p:spPr bwMode="auto">
          <a:xfrm>
            <a:off x="4787900" y="3429000"/>
            <a:ext cx="504825" cy="36036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>
              <a:alpha val="4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56" name="Line 24"/>
          <p:cNvSpPr>
            <a:spLocks noChangeShapeType="1"/>
          </p:cNvSpPr>
          <p:nvPr/>
        </p:nvSpPr>
        <p:spPr bwMode="auto">
          <a:xfrm flipH="1">
            <a:off x="5364163" y="3068638"/>
            <a:ext cx="5762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57" name="Text Box 25"/>
          <p:cNvSpPr txBox="1">
            <a:spLocks noChangeArrowheads="1"/>
          </p:cNvSpPr>
          <p:nvPr/>
        </p:nvSpPr>
        <p:spPr bwMode="auto">
          <a:xfrm>
            <a:off x="5867400" y="2852738"/>
            <a:ext cx="504825" cy="2746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CO</a:t>
            </a:r>
            <a:r>
              <a:rPr lang="es-ES" b="1" baseline="-25000"/>
              <a:t>2</a:t>
            </a:r>
            <a:endParaRPr lang="es-ES" b="1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6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46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4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4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4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46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46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46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146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46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800" decel="100000"/>
                                        <p:tgtEl>
                                          <p:spTgt spid="146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146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800" decel="100000"/>
                                        <p:tgtEl>
                                          <p:spTgt spid="146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2" grpId="0" animBg="1"/>
      <p:bldP spid="146443" grpId="0" animBg="1"/>
      <p:bldP spid="146444" grpId="0" animBg="1"/>
      <p:bldP spid="146445" grpId="0" animBg="1"/>
      <p:bldP spid="146446" grpId="0" animBg="1"/>
      <p:bldP spid="146447" grpId="0" animBg="1"/>
      <p:bldP spid="146448" grpId="0" animBg="1"/>
      <p:bldP spid="146449" grpId="0"/>
      <p:bldP spid="146450" grpId="0" animBg="1"/>
      <p:bldP spid="146452" grpId="0" animBg="1"/>
      <p:bldP spid="146453" grpId="0" animBg="1"/>
      <p:bldP spid="146454" grpId="0" animBg="1"/>
      <p:bldP spid="146455" grpId="0" animBg="1"/>
      <p:bldP spid="146456" grpId="0" animBg="1"/>
      <p:bldP spid="1464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8824" y="404714"/>
            <a:ext cx="8229600" cy="100806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s-ES" sz="3200" b="1">
                <a:solidFill>
                  <a:schemeClr val="tx1"/>
                </a:solidFill>
              </a:rPr>
              <a:t>BIOSINTESIS DE NOVO</a:t>
            </a:r>
            <a:br>
              <a:rPr lang="es-ES" sz="3200" b="1">
                <a:solidFill>
                  <a:schemeClr val="tx1"/>
                </a:solidFill>
              </a:rPr>
            </a:br>
            <a:r>
              <a:rPr lang="es-ES" sz="3200" b="1">
                <a:solidFill>
                  <a:schemeClr val="tx1"/>
                </a:solidFill>
              </a:rPr>
              <a:t>NUCLEOTIDOS DE PURINA</a:t>
            </a:r>
          </a:p>
        </p:txBody>
      </p:sp>
      <p:pic>
        <p:nvPicPr>
          <p:cNvPr id="20488" name="Picture 8" descr="prpp"/>
          <p:cNvPicPr>
            <a:picLocks noChangeAspect="1" noChangeArrowheads="1"/>
          </p:cNvPicPr>
          <p:nvPr/>
        </p:nvPicPr>
        <p:blipFill>
          <a:blip r:embed="rId2">
            <a:lum bright="-20000" contrast="18000"/>
          </a:blip>
          <a:srcRect b="23752"/>
          <a:stretch>
            <a:fillRect/>
          </a:stretch>
        </p:blipFill>
        <p:spPr bwMode="auto">
          <a:xfrm>
            <a:off x="5076825" y="2341563"/>
            <a:ext cx="4067175" cy="1878012"/>
          </a:xfrm>
          <a:prstGeom prst="rect">
            <a:avLst/>
          </a:prstGeom>
          <a:noFill/>
        </p:spPr>
      </p:pic>
      <p:pic>
        <p:nvPicPr>
          <p:cNvPr id="20490" name="Picture 10" descr="DR5P"/>
          <p:cNvPicPr>
            <a:picLocks noChangeAspect="1" noChangeArrowheads="1"/>
          </p:cNvPicPr>
          <p:nvPr/>
        </p:nvPicPr>
        <p:blipFill>
          <a:blip r:embed="rId3">
            <a:lum bright="-26000" contrast="12000"/>
          </a:blip>
          <a:srcRect b="10530"/>
          <a:stretch>
            <a:fillRect/>
          </a:stretch>
        </p:blipFill>
        <p:spPr bwMode="auto">
          <a:xfrm>
            <a:off x="125413" y="1989138"/>
            <a:ext cx="2790825" cy="2527300"/>
          </a:xfrm>
          <a:prstGeom prst="rect">
            <a:avLst/>
          </a:prstGeom>
          <a:noFill/>
        </p:spPr>
      </p:pic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2339975" y="1639888"/>
            <a:ext cx="1366838" cy="865187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 baseline="0"/>
              <a:t>ATP</a:t>
            </a:r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716463" y="5661025"/>
            <a:ext cx="1366837" cy="865188"/>
          </a:xfrm>
          <a:prstGeom prst="ellipse">
            <a:avLst/>
          </a:prstGeom>
          <a:gradFill rotWithShape="1">
            <a:gsLst>
              <a:gs pos="0">
                <a:srgbClr val="FBF1A3"/>
              </a:gs>
              <a:gs pos="100000">
                <a:srgbClr val="FBF1A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 baseline="0"/>
              <a:t>AMP</a:t>
            </a:r>
          </a:p>
        </p:txBody>
      </p:sp>
      <p:sp>
        <p:nvSpPr>
          <p:cNvPr id="20493" name="Text Box 13" descr="30%"/>
          <p:cNvSpPr txBox="1">
            <a:spLocks noChangeArrowheads="1"/>
          </p:cNvSpPr>
          <p:nvPr/>
        </p:nvSpPr>
        <p:spPr bwMode="auto">
          <a:xfrm>
            <a:off x="125413" y="4581525"/>
            <a:ext cx="2519362" cy="822325"/>
          </a:xfrm>
          <a:prstGeom prst="rect">
            <a:avLst/>
          </a:prstGeom>
          <a:pattFill prst="pct30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>
                <a:latin typeface="Symbol" pitchFamily="18" charset="2"/>
              </a:rPr>
              <a:t>a-</a:t>
            </a:r>
            <a:r>
              <a:rPr lang="es-ES" sz="2400" b="1" baseline="0"/>
              <a:t>D-Ribosa-5-fosfato</a:t>
            </a:r>
            <a:endParaRPr lang="es-ES" sz="2400" b="1" baseline="0">
              <a:latin typeface="Symbol" pitchFamily="18" charset="2"/>
            </a:endParaRPr>
          </a:p>
        </p:txBody>
      </p:sp>
      <p:sp>
        <p:nvSpPr>
          <p:cNvPr id="20494" name="Text Box 14" descr="30%"/>
          <p:cNvSpPr txBox="1">
            <a:spLocks noChangeArrowheads="1"/>
          </p:cNvSpPr>
          <p:nvPr/>
        </p:nvSpPr>
        <p:spPr bwMode="auto">
          <a:xfrm>
            <a:off x="5219700" y="4262438"/>
            <a:ext cx="3744913" cy="822325"/>
          </a:xfrm>
          <a:prstGeom prst="rect">
            <a:avLst/>
          </a:prstGeom>
          <a:pattFill prst="pct30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5-Fosfo-</a:t>
            </a:r>
            <a:r>
              <a:rPr lang="es-ES" sz="2400" b="1" baseline="0">
                <a:latin typeface="Symbol" pitchFamily="18" charset="2"/>
              </a:rPr>
              <a:t>a-</a:t>
            </a:r>
            <a:r>
              <a:rPr lang="es-ES" sz="2400" b="1" baseline="0"/>
              <a:t>D-Ribosil-1-pirofosfato ( </a:t>
            </a:r>
            <a:r>
              <a:rPr lang="es-ES" sz="2400" b="1" baseline="0">
                <a:solidFill>
                  <a:srgbClr val="FF3300"/>
                </a:solidFill>
              </a:rPr>
              <a:t>PRPP </a:t>
            </a:r>
            <a:r>
              <a:rPr lang="es-ES" sz="2400" b="1" baseline="0"/>
              <a:t>)</a:t>
            </a:r>
            <a:endParaRPr lang="es-ES" sz="2400" b="1" baseline="0">
              <a:latin typeface="Symbol" pitchFamily="18" charset="2"/>
            </a:endParaRPr>
          </a:p>
        </p:txBody>
      </p:sp>
      <p:pic>
        <p:nvPicPr>
          <p:cNvPr id="20495" name="Picture 15" descr="AR100001"/>
          <p:cNvPicPr>
            <a:picLocks noChangeAspect="1" noChangeArrowheads="1"/>
          </p:cNvPicPr>
          <p:nvPr/>
        </p:nvPicPr>
        <p:blipFill>
          <a:blip r:embed="rId4">
            <a:lum bright="-16000"/>
          </a:blip>
          <a:srcRect/>
          <a:stretch>
            <a:fillRect/>
          </a:stretch>
        </p:blipFill>
        <p:spPr bwMode="auto">
          <a:xfrm>
            <a:off x="3348038" y="3500438"/>
            <a:ext cx="2663825" cy="431800"/>
          </a:xfrm>
          <a:prstGeom prst="rect">
            <a:avLst/>
          </a:prstGeom>
          <a:noFill/>
        </p:spPr>
      </p:pic>
      <p:pic>
        <p:nvPicPr>
          <p:cNvPr id="20496" name="Picture 16" descr="ARRWC099"/>
          <p:cNvPicPr>
            <a:picLocks noChangeAspect="1" noChangeArrowheads="1"/>
          </p:cNvPicPr>
          <p:nvPr/>
        </p:nvPicPr>
        <p:blipFill>
          <a:blip r:embed="rId5">
            <a:lum bright="-24000"/>
          </a:blip>
          <a:srcRect/>
          <a:stretch>
            <a:fillRect/>
          </a:stretch>
        </p:blipFill>
        <p:spPr bwMode="auto">
          <a:xfrm rot="4261500">
            <a:off x="2341563" y="2562225"/>
            <a:ext cx="1308100" cy="1168400"/>
          </a:xfrm>
          <a:prstGeom prst="rect">
            <a:avLst/>
          </a:prstGeom>
          <a:noFill/>
        </p:spPr>
      </p:pic>
      <p:pic>
        <p:nvPicPr>
          <p:cNvPr id="20497" name="Picture 17" descr="ARRWC2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635635">
            <a:off x="3700463" y="3789363"/>
            <a:ext cx="1008062" cy="2087562"/>
          </a:xfrm>
          <a:prstGeom prst="rect">
            <a:avLst/>
          </a:prstGeom>
          <a:noFill/>
        </p:spPr>
      </p:pic>
      <p:sp>
        <p:nvSpPr>
          <p:cNvPr id="20498" name="Text Box 18" descr="60%"/>
          <p:cNvSpPr txBox="1">
            <a:spLocks noChangeArrowheads="1"/>
          </p:cNvSpPr>
          <p:nvPr/>
        </p:nvSpPr>
        <p:spPr bwMode="auto">
          <a:xfrm rot="-2106841">
            <a:off x="3563938" y="1989138"/>
            <a:ext cx="2376487" cy="701675"/>
          </a:xfrm>
          <a:prstGeom prst="rect">
            <a:avLst/>
          </a:prstGeom>
          <a:pattFill prst="pct60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>
                <a:solidFill>
                  <a:srgbClr val="FF3300"/>
                </a:solidFill>
              </a:rPr>
              <a:t>Ribosa-5-fosfato pirofosfoquinasa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7378700" y="2997200"/>
            <a:ext cx="1765300" cy="1008063"/>
          </a:xfrm>
          <a:prstGeom prst="rect">
            <a:avLst/>
          </a:prstGeom>
          <a:solidFill>
            <a:schemeClr val="folHlink">
              <a:alpha val="3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4000" b="1">
                <a:solidFill>
                  <a:schemeClr val="tx1"/>
                </a:solidFill>
              </a:rPr>
              <a:t>Formación de Fosfo-ribosilamina</a:t>
            </a:r>
          </a:p>
        </p:txBody>
      </p:sp>
      <p:pic>
        <p:nvPicPr>
          <p:cNvPr id="22532" name="Picture 4" descr="sintesis purina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18000" contrast="26000"/>
          </a:blip>
          <a:srcRect l="4680" t="10201" r="68443" b="79308"/>
          <a:stretch>
            <a:fillRect/>
          </a:stretch>
        </p:blipFill>
        <p:spPr>
          <a:xfrm>
            <a:off x="5795963" y="2565400"/>
            <a:ext cx="3348037" cy="1778000"/>
          </a:xfrm>
          <a:noFill/>
          <a:ln/>
        </p:spPr>
      </p:pic>
      <p:pic>
        <p:nvPicPr>
          <p:cNvPr id="22535" name="Picture 7" descr="prpp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lum bright="-20000" contrast="26000"/>
          </a:blip>
          <a:srcRect b="23752"/>
          <a:stretch>
            <a:fillRect/>
          </a:stretch>
        </p:blipFill>
        <p:spPr>
          <a:xfrm>
            <a:off x="323850" y="2420938"/>
            <a:ext cx="3429000" cy="2076450"/>
          </a:xfrm>
          <a:noFill/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022600" y="1844675"/>
            <a:ext cx="1727200" cy="396875"/>
          </a:xfrm>
          <a:prstGeom prst="rect">
            <a:avLst/>
          </a:prstGeom>
          <a:solidFill>
            <a:srgbClr val="AFE7E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Glutamina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5724525" y="1844675"/>
            <a:ext cx="1727200" cy="396875"/>
          </a:xfrm>
          <a:prstGeom prst="rect">
            <a:avLst/>
          </a:prstGeom>
          <a:solidFill>
            <a:srgbClr val="AFE7E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Glutamato</a:t>
            </a:r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3091332" y="4486325"/>
            <a:ext cx="1079500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 baseline="0"/>
              <a:t>H</a:t>
            </a:r>
            <a:r>
              <a:rPr lang="es-ES" sz="2000" b="1" baseline="-25000"/>
              <a:t>2</a:t>
            </a:r>
            <a:r>
              <a:rPr lang="es-ES" sz="2000" b="1" baseline="0"/>
              <a:t>O</a:t>
            </a:r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760442" y="4508500"/>
            <a:ext cx="1079500" cy="649288"/>
          </a:xfrm>
          <a:prstGeom prst="ellipse">
            <a:avLst/>
          </a:prstGeom>
          <a:solidFill>
            <a:srgbClr val="FCDDD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 baseline="0"/>
              <a:t>PPi</a:t>
            </a:r>
          </a:p>
        </p:txBody>
      </p:sp>
      <p:sp>
        <p:nvSpPr>
          <p:cNvPr id="22546" name="Text Box 18" descr="Cuadrícula pequeña"/>
          <p:cNvSpPr txBox="1">
            <a:spLocks noChangeArrowheads="1"/>
          </p:cNvSpPr>
          <p:nvPr/>
        </p:nvSpPr>
        <p:spPr bwMode="auto">
          <a:xfrm>
            <a:off x="4427538" y="2708275"/>
            <a:ext cx="863600" cy="366713"/>
          </a:xfrm>
          <a:prstGeom prst="rect">
            <a:avLst/>
          </a:prstGeom>
          <a:pattFill prst="smGrid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Mg</a:t>
            </a:r>
            <a:r>
              <a:rPr lang="es-ES" b="1"/>
              <a:t>+</a:t>
            </a:r>
            <a:endParaRPr lang="es-ES" b="1" baseline="0"/>
          </a:p>
        </p:txBody>
      </p:sp>
      <p:pic>
        <p:nvPicPr>
          <p:cNvPr id="22559" name="Picture 31" descr="ARRWC100"/>
          <p:cNvPicPr>
            <a:picLocks noChangeAspect="1" noChangeArrowheads="1"/>
          </p:cNvPicPr>
          <p:nvPr/>
        </p:nvPicPr>
        <p:blipFill>
          <a:blip r:embed="rId4">
            <a:lum bright="-30000"/>
          </a:blip>
          <a:srcRect/>
          <a:stretch>
            <a:fillRect/>
          </a:stretch>
        </p:blipFill>
        <p:spPr bwMode="auto">
          <a:xfrm rot="12143710">
            <a:off x="4356100" y="2276475"/>
            <a:ext cx="1270000" cy="1223963"/>
          </a:xfrm>
          <a:prstGeom prst="rect">
            <a:avLst/>
          </a:prstGeom>
          <a:noFill/>
        </p:spPr>
      </p:pic>
      <p:pic>
        <p:nvPicPr>
          <p:cNvPr id="22569" name="Picture 41" descr="ARRWC157"/>
          <p:cNvPicPr>
            <a:picLocks noChangeAspect="1" noChangeArrowheads="1"/>
          </p:cNvPicPr>
          <p:nvPr/>
        </p:nvPicPr>
        <p:blipFill>
          <a:blip r:embed="rId5">
            <a:lum bright="-24000"/>
          </a:blip>
          <a:srcRect/>
          <a:stretch>
            <a:fillRect/>
          </a:stretch>
        </p:blipFill>
        <p:spPr bwMode="auto">
          <a:xfrm rot="-1519754">
            <a:off x="3203575" y="3860800"/>
            <a:ext cx="946150" cy="444500"/>
          </a:xfrm>
          <a:prstGeom prst="rect">
            <a:avLst/>
          </a:prstGeom>
          <a:noFill/>
        </p:spPr>
      </p:pic>
      <p:pic>
        <p:nvPicPr>
          <p:cNvPr id="22577" name="Picture 49" descr="ARRWC0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640381">
            <a:off x="5464688" y="3397160"/>
            <a:ext cx="558683" cy="1372888"/>
          </a:xfrm>
          <a:prstGeom prst="rect">
            <a:avLst/>
          </a:prstGeom>
          <a:noFill/>
        </p:spPr>
      </p:pic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3947206" y="3806825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 dirty="0" err="1">
                <a:solidFill>
                  <a:schemeClr val="accent2">
                    <a:lumMod val="75000"/>
                  </a:schemeClr>
                </a:solidFill>
              </a:rPr>
              <a:t>Amido</a:t>
            </a:r>
            <a:r>
              <a:rPr lang="es-ES" sz="2000" b="1" i="1" baseline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000" b="1" i="1" baseline="0" dirty="0" err="1">
                <a:solidFill>
                  <a:schemeClr val="accent2">
                    <a:lumMod val="75000"/>
                  </a:schemeClr>
                </a:solidFill>
              </a:rPr>
              <a:t>fosforribosil</a:t>
            </a:r>
            <a:r>
              <a:rPr lang="es-ES" sz="2000" b="1" i="1" baseline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000" b="1" i="1" baseline="0" dirty="0" err="1">
                <a:solidFill>
                  <a:schemeClr val="accent2">
                    <a:lumMod val="75000"/>
                  </a:schemeClr>
                </a:solidFill>
              </a:rPr>
              <a:t>transferasa</a:t>
            </a:r>
            <a:endParaRPr lang="es-ES" sz="2000" b="1" i="1" baseline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579" name="Text Box 51"/>
          <p:cNvSpPr txBox="1">
            <a:spLocks noChangeArrowheads="1"/>
          </p:cNvSpPr>
          <p:nvPr/>
        </p:nvSpPr>
        <p:spPr bwMode="auto">
          <a:xfrm>
            <a:off x="8172450" y="2781300"/>
            <a:ext cx="647700" cy="366713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F3300"/>
                </a:solidFill>
              </a:rPr>
              <a:t>NH</a:t>
            </a:r>
            <a:r>
              <a:rPr lang="es-ES" b="1" baseline="-25000">
                <a:solidFill>
                  <a:srgbClr val="FF3300"/>
                </a:solidFill>
              </a:rPr>
              <a:t>2</a:t>
            </a:r>
            <a:endParaRPr lang="es-ES" b="1" baseline="0">
              <a:solidFill>
                <a:srgbClr val="FF3300"/>
              </a:solidFill>
            </a:endParaRPr>
          </a:p>
        </p:txBody>
      </p:sp>
      <p:sp>
        <p:nvSpPr>
          <p:cNvPr id="22580" name="Text Box 52" descr="30%"/>
          <p:cNvSpPr txBox="1">
            <a:spLocks noChangeArrowheads="1"/>
          </p:cNvSpPr>
          <p:nvPr/>
        </p:nvSpPr>
        <p:spPr bwMode="auto">
          <a:xfrm>
            <a:off x="179512" y="4699591"/>
            <a:ext cx="2592388" cy="646331"/>
          </a:xfrm>
          <a:prstGeom prst="rect">
            <a:avLst/>
          </a:prstGeom>
          <a:pattFill prst="pct30">
            <a:fgClr>
              <a:srgbClr val="FBF1A3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baseline="0" dirty="0" err="1"/>
              <a:t>Fosfo</a:t>
            </a:r>
            <a:r>
              <a:rPr lang="es-ES" sz="1600" b="1" baseline="0" dirty="0"/>
              <a:t> </a:t>
            </a:r>
            <a:r>
              <a:rPr lang="es-ES" sz="1600" b="1" baseline="0" dirty="0" err="1"/>
              <a:t>Ribosilpirofosfato</a:t>
            </a:r>
            <a:r>
              <a:rPr lang="es-ES" sz="1600" b="1" baseline="0" dirty="0"/>
              <a:t>   </a:t>
            </a:r>
            <a:r>
              <a:rPr lang="es-ES" sz="2000" b="1" baseline="0" dirty="0"/>
              <a:t>( </a:t>
            </a:r>
            <a:r>
              <a:rPr lang="es-ES" sz="2000" b="1" baseline="0" dirty="0">
                <a:solidFill>
                  <a:srgbClr val="FF3300"/>
                </a:solidFill>
              </a:rPr>
              <a:t>PRPP </a:t>
            </a:r>
            <a:r>
              <a:rPr lang="es-ES" sz="2000" b="1" baseline="0" dirty="0"/>
              <a:t>)</a:t>
            </a:r>
            <a:endParaRPr lang="es-ES" sz="2000" b="1" baseline="0" dirty="0">
              <a:latin typeface="Symbol" pitchFamily="18" charset="2"/>
            </a:endParaRPr>
          </a:p>
        </p:txBody>
      </p:sp>
      <p:sp>
        <p:nvSpPr>
          <p:cNvPr id="22581" name="Text Box 53"/>
          <p:cNvSpPr txBox="1">
            <a:spLocks noChangeArrowheads="1"/>
          </p:cNvSpPr>
          <p:nvPr/>
        </p:nvSpPr>
        <p:spPr bwMode="auto">
          <a:xfrm>
            <a:off x="7018338" y="4508500"/>
            <a:ext cx="2162174" cy="584775"/>
          </a:xfrm>
          <a:prstGeom prst="rect">
            <a:avLst/>
          </a:prstGeom>
          <a:solidFill>
            <a:srgbClr val="EFF9A5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baseline="0" dirty="0" err="1" smtClean="0"/>
              <a:t>Fosfo-ribosilamina</a:t>
            </a:r>
            <a:r>
              <a:rPr lang="es-ES" sz="1600" b="1" baseline="0" dirty="0" smtClean="0"/>
              <a:t> </a:t>
            </a:r>
            <a:r>
              <a:rPr lang="es-ES" sz="1600" b="1" baseline="0" dirty="0"/>
              <a:t>(PRA)</a:t>
            </a:r>
          </a:p>
        </p:txBody>
      </p:sp>
      <p:sp>
        <p:nvSpPr>
          <p:cNvPr id="2" name="1 Flecha derecha"/>
          <p:cNvSpPr/>
          <p:nvPr/>
        </p:nvSpPr>
        <p:spPr bwMode="auto">
          <a:xfrm>
            <a:off x="3886200" y="3429000"/>
            <a:ext cx="2413992" cy="247708"/>
          </a:xfrm>
          <a:prstGeom prst="rightArrow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8686800" cy="558958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El IMP es el primer nucleótido que se forma en la vía de biosíntesis de </a:t>
            </a:r>
            <a:r>
              <a:rPr lang="es-ES_tradnl" sz="2400" dirty="0" err="1"/>
              <a:t>novo</a:t>
            </a:r>
            <a:r>
              <a:rPr lang="es-ES_tradnl" sz="2400" dirty="0"/>
              <a:t> de las purinas.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A partir de </a:t>
            </a:r>
            <a:r>
              <a:rPr lang="es-ES_tradnl" sz="2400" dirty="0">
                <a:solidFill>
                  <a:srgbClr val="FF3300"/>
                </a:solidFill>
              </a:rPr>
              <a:t>PRA </a:t>
            </a:r>
            <a:r>
              <a:rPr lang="es-ES_tradnl" sz="2400" dirty="0"/>
              <a:t>se va sintetizando el anillo de IMP sobre el nitrógeno que proviene de Glutamina.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Desde </a:t>
            </a:r>
            <a:r>
              <a:rPr lang="es-ES_tradnl" sz="2400" dirty="0">
                <a:solidFill>
                  <a:srgbClr val="FF3300"/>
                </a:solidFill>
              </a:rPr>
              <a:t>PRA</a:t>
            </a:r>
            <a:r>
              <a:rPr lang="es-ES_tradnl" sz="2400" dirty="0"/>
              <a:t> hasta IMP  se gastan 4 ATP.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Interviene los aminoácidos Glicina, Glutamina   (-NH</a:t>
            </a:r>
            <a:r>
              <a:rPr lang="es-ES_tradnl" sz="2400" baseline="-25000" dirty="0"/>
              <a:t>2</a:t>
            </a:r>
            <a:r>
              <a:rPr lang="es-ES_tradnl" sz="2400" dirty="0"/>
              <a:t>) y </a:t>
            </a:r>
            <a:r>
              <a:rPr lang="es-ES_tradnl" sz="2400" dirty="0" err="1"/>
              <a:t>Aspartato</a:t>
            </a:r>
            <a:r>
              <a:rPr lang="es-ES_tradnl" sz="2400" dirty="0"/>
              <a:t> (-NH</a:t>
            </a:r>
            <a:r>
              <a:rPr lang="es-ES_tradnl" sz="2400" baseline="-25000" dirty="0"/>
              <a:t>2</a:t>
            </a:r>
            <a:r>
              <a:rPr lang="es-ES_tradnl" sz="2400" dirty="0" smtClean="0"/>
              <a:t>).</a:t>
            </a:r>
          </a:p>
          <a:p>
            <a:pPr>
              <a:lnSpc>
                <a:spcPct val="90000"/>
              </a:lnSpc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Derivados del </a:t>
            </a:r>
            <a:r>
              <a:rPr lang="es-ES_tradnl" sz="2400" dirty="0" smtClean="0"/>
              <a:t>FH</a:t>
            </a:r>
            <a:r>
              <a:rPr lang="es-ES_tradnl" sz="2400" baseline="-25000" dirty="0" smtClean="0"/>
              <a:t>4 </a:t>
            </a:r>
            <a:r>
              <a:rPr lang="es-ES_tradnl" sz="2400" dirty="0" smtClean="0"/>
              <a:t> (</a:t>
            </a:r>
            <a:r>
              <a:rPr lang="es-ES_tradnl" sz="2400" dirty="0" err="1" smtClean="0"/>
              <a:t>tetrahidrofolato</a:t>
            </a:r>
            <a:r>
              <a:rPr lang="es-ES_tradnl" sz="2400" dirty="0" smtClean="0"/>
              <a:t>: derivado del </a:t>
            </a:r>
            <a:r>
              <a:rPr lang="es-ES_tradnl" sz="2400" b="1" dirty="0" smtClean="0"/>
              <a:t>ácido fólico</a:t>
            </a:r>
            <a:r>
              <a:rPr lang="es-ES_tradnl" sz="2400" dirty="0" smtClean="0"/>
              <a:t>) proveen </a:t>
            </a:r>
            <a:r>
              <a:rPr lang="es-ES_tradnl" sz="2400" dirty="0"/>
              <a:t>grupos de 1 átomo de carbono.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Se incorpora un carbono proveniente de CO</a:t>
            </a:r>
            <a:r>
              <a:rPr lang="es-ES_tradnl" sz="2400" baseline="-25000" dirty="0"/>
              <a:t>2</a:t>
            </a:r>
            <a:endParaRPr lang="es-ES_tradnl" sz="2400" dirty="0"/>
          </a:p>
          <a:p>
            <a:pPr>
              <a:lnSpc>
                <a:spcPct val="90000"/>
              </a:lnSpc>
            </a:pPr>
            <a:endParaRPr lang="es-ES" sz="2400" dirty="0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8738"/>
            <a:ext cx="8686800" cy="922337"/>
          </a:xfrm>
          <a:solidFill>
            <a:schemeClr val="accent1"/>
          </a:solidFill>
        </p:spPr>
        <p:txBody>
          <a:bodyPr/>
          <a:lstStyle/>
          <a:p>
            <a:r>
              <a:rPr lang="es-ES_tradnl" sz="2800" b="1">
                <a:solidFill>
                  <a:schemeClr val="tx1"/>
                </a:solidFill>
              </a:rPr>
              <a:t>Formación de IMP a partir de Fosforibosilamina </a:t>
            </a:r>
            <a:endParaRPr lang="es-ES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993775"/>
          </a:xfrm>
          <a:solidFill>
            <a:schemeClr val="accent1"/>
          </a:solidFill>
        </p:spPr>
        <p:txBody>
          <a:bodyPr/>
          <a:lstStyle/>
          <a:p>
            <a:r>
              <a:rPr lang="es-ES_tradnl" sz="2800" b="1">
                <a:solidFill>
                  <a:schemeClr val="tx1"/>
                </a:solidFill>
              </a:rPr>
              <a:t>BIOSINTESIS DE GMP Y AMP A PARTIR DE IMP</a:t>
            </a:r>
            <a:endParaRPr lang="es-ES" sz="2800" b="1">
              <a:solidFill>
                <a:schemeClr val="tx1"/>
              </a:solidFill>
            </a:endParaRPr>
          </a:p>
        </p:txBody>
      </p:sp>
      <p:pic>
        <p:nvPicPr>
          <p:cNvPr id="172037" name="Picture 5" descr="destino IMP"/>
          <p:cNvPicPr>
            <a:picLocks noChangeAspect="1" noChangeArrowheads="1"/>
          </p:cNvPicPr>
          <p:nvPr/>
        </p:nvPicPr>
        <p:blipFill>
          <a:blip r:embed="rId2">
            <a:lum bright="-26000" contrast="14000"/>
          </a:blip>
          <a:srcRect l="29079" r="50922" b="80991"/>
          <a:stretch>
            <a:fillRect/>
          </a:stretch>
        </p:blipFill>
        <p:spPr bwMode="auto">
          <a:xfrm>
            <a:off x="3203575" y="1916113"/>
            <a:ext cx="1873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3563938" y="3500438"/>
            <a:ext cx="936625" cy="466725"/>
          </a:xfrm>
          <a:prstGeom prst="rect">
            <a:avLst/>
          </a:prstGeom>
          <a:solidFill>
            <a:srgbClr val="B4DCEA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baseline="0"/>
              <a:t>IMP</a:t>
            </a:r>
            <a:endParaRPr lang="es-ES" sz="2400" b="1" baseline="0"/>
          </a:p>
        </p:txBody>
      </p:sp>
      <p:pic>
        <p:nvPicPr>
          <p:cNvPr id="172039" name="Picture 7" descr="destino IMP"/>
          <p:cNvPicPr>
            <a:picLocks noChangeAspect="1" noChangeArrowheads="1"/>
          </p:cNvPicPr>
          <p:nvPr/>
        </p:nvPicPr>
        <p:blipFill>
          <a:blip r:embed="rId2">
            <a:lum bright="-26000" contrast="14000"/>
          </a:blip>
          <a:srcRect l="-922" t="76639" r="26373" b="-510"/>
          <a:stretch>
            <a:fillRect/>
          </a:stretch>
        </p:blipFill>
        <p:spPr bwMode="auto">
          <a:xfrm>
            <a:off x="1403350" y="5013325"/>
            <a:ext cx="59055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1835150" y="6308725"/>
            <a:ext cx="936625" cy="466725"/>
          </a:xfrm>
          <a:prstGeom prst="rect">
            <a:avLst/>
          </a:prstGeom>
          <a:solidFill>
            <a:srgbClr val="FCDDD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baseline="0"/>
              <a:t>GMP</a:t>
            </a:r>
            <a:endParaRPr lang="es-ES" sz="2400" b="1" baseline="0"/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435600" y="6308725"/>
            <a:ext cx="1081088" cy="466725"/>
          </a:xfrm>
          <a:prstGeom prst="rect">
            <a:avLst/>
          </a:prstGeom>
          <a:solidFill>
            <a:srgbClr val="FCDDD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baseline="0"/>
              <a:t>AMP</a:t>
            </a:r>
            <a:endParaRPr lang="es-ES" sz="2400" b="1" baseline="0"/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 flipH="1">
            <a:off x="2484438" y="3860800"/>
            <a:ext cx="1079500" cy="1081088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>
            <a:off x="4356100" y="3860800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2045" name="Oval 13"/>
          <p:cNvSpPr>
            <a:spLocks noChangeArrowheads="1"/>
          </p:cNvSpPr>
          <p:nvPr/>
        </p:nvSpPr>
        <p:spPr bwMode="auto">
          <a:xfrm>
            <a:off x="1835151" y="3357563"/>
            <a:ext cx="1296988" cy="647700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 dirty="0" smtClean="0"/>
              <a:t>Glutamina</a:t>
            </a:r>
            <a:endParaRPr lang="es-ES" sz="2000" b="1" baseline="0" dirty="0"/>
          </a:p>
        </p:txBody>
      </p:sp>
      <p:sp>
        <p:nvSpPr>
          <p:cNvPr id="172046" name="Oval 14"/>
          <p:cNvSpPr>
            <a:spLocks noChangeArrowheads="1"/>
          </p:cNvSpPr>
          <p:nvPr/>
        </p:nvSpPr>
        <p:spPr bwMode="auto">
          <a:xfrm>
            <a:off x="1043608" y="4005263"/>
            <a:ext cx="1259854" cy="574675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 dirty="0" smtClean="0"/>
              <a:t>Glutamato</a:t>
            </a:r>
            <a:endParaRPr lang="es-ES" sz="2000" b="1" baseline="0" dirty="0"/>
          </a:p>
        </p:txBody>
      </p:sp>
      <p:sp>
        <p:nvSpPr>
          <p:cNvPr id="172047" name="Oval 15"/>
          <p:cNvSpPr>
            <a:spLocks noChangeArrowheads="1"/>
          </p:cNvSpPr>
          <p:nvPr/>
        </p:nvSpPr>
        <p:spPr bwMode="auto">
          <a:xfrm>
            <a:off x="5580062" y="4221460"/>
            <a:ext cx="1224185" cy="647700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 dirty="0" err="1" smtClean="0"/>
              <a:t>Fumarato</a:t>
            </a:r>
            <a:endParaRPr lang="es-ES" sz="2000" b="1" baseline="0" dirty="0"/>
          </a:p>
        </p:txBody>
      </p:sp>
      <p:sp>
        <p:nvSpPr>
          <p:cNvPr id="172048" name="Oval 16"/>
          <p:cNvSpPr>
            <a:spLocks noChangeArrowheads="1"/>
          </p:cNvSpPr>
          <p:nvPr/>
        </p:nvSpPr>
        <p:spPr bwMode="auto">
          <a:xfrm>
            <a:off x="4787900" y="3644900"/>
            <a:ext cx="1296194" cy="574675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 dirty="0" err="1" smtClean="0"/>
              <a:t>Aspartato</a:t>
            </a:r>
            <a:endParaRPr lang="es-ES" sz="2000" b="1" baseline="0" dirty="0"/>
          </a:p>
        </p:txBody>
      </p:sp>
      <p:sp>
        <p:nvSpPr>
          <p:cNvPr id="172049" name="AutoShape 17"/>
          <p:cNvSpPr>
            <a:spLocks noChangeArrowheads="1"/>
          </p:cNvSpPr>
          <p:nvPr/>
        </p:nvSpPr>
        <p:spPr bwMode="auto">
          <a:xfrm rot="2100903">
            <a:off x="2484438" y="4076700"/>
            <a:ext cx="358775" cy="647700"/>
          </a:xfrm>
          <a:prstGeom prst="curvedLeftArrow">
            <a:avLst>
              <a:gd name="adj1" fmla="val 36106"/>
              <a:gd name="adj2" fmla="val 7221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72050" name="AutoShape 18"/>
          <p:cNvSpPr>
            <a:spLocks noChangeArrowheads="1"/>
          </p:cNvSpPr>
          <p:nvPr/>
        </p:nvSpPr>
        <p:spPr bwMode="auto">
          <a:xfrm rot="3445965">
            <a:off x="4980782" y="4361656"/>
            <a:ext cx="647700" cy="360363"/>
          </a:xfrm>
          <a:prstGeom prst="curvedUpArrow">
            <a:avLst>
              <a:gd name="adj1" fmla="val 35947"/>
              <a:gd name="adj2" fmla="val 7189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5364163" y="1628775"/>
            <a:ext cx="3563937" cy="12017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baseline="0"/>
              <a:t>Inosinmonofosfato (IMP)</a:t>
            </a:r>
          </a:p>
          <a:p>
            <a:pPr>
              <a:spcBef>
                <a:spcPct val="50000"/>
              </a:spcBef>
            </a:pPr>
            <a:r>
              <a:rPr lang="es-ES_tradnl" b="1" baseline="0"/>
              <a:t>Adenosinmonofosfato (AMP)</a:t>
            </a:r>
          </a:p>
          <a:p>
            <a:pPr>
              <a:spcBef>
                <a:spcPct val="50000"/>
              </a:spcBef>
            </a:pPr>
            <a:r>
              <a:rPr lang="es-ES_tradnl" b="1" baseline="0"/>
              <a:t>Guaninmonofosfato (GMP)</a:t>
            </a:r>
            <a:endParaRPr lang="es-ES" b="1" baseline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84784"/>
            <a:ext cx="7408333" cy="504056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>
                <a:solidFill>
                  <a:schemeClr val="tx1"/>
                </a:solidFill>
              </a:rPr>
              <a:t>El IMP se transforma en AMP por adición de un grupo amino en posición C=6</a:t>
            </a:r>
          </a:p>
          <a:p>
            <a:pPr>
              <a:lnSpc>
                <a:spcPct val="90000"/>
              </a:lnSpc>
            </a:pPr>
            <a:r>
              <a:rPr lang="es-ES_tradnl" sz="2800" dirty="0">
                <a:solidFill>
                  <a:schemeClr val="tx1"/>
                </a:solidFill>
              </a:rPr>
              <a:t>El grupo amino de AMP proviene de </a:t>
            </a:r>
            <a:r>
              <a:rPr lang="es-ES_tradnl" sz="2800" dirty="0" err="1">
                <a:solidFill>
                  <a:schemeClr val="tx1"/>
                </a:solidFill>
              </a:rPr>
              <a:t>Aspartato</a:t>
            </a:r>
            <a:r>
              <a:rPr lang="es-ES_tradnl" sz="2800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s-ES_tradnl" sz="2800" dirty="0">
                <a:solidFill>
                  <a:schemeClr val="tx1"/>
                </a:solidFill>
              </a:rPr>
              <a:t>Los carbonos de </a:t>
            </a:r>
            <a:r>
              <a:rPr lang="es-ES_tradnl" sz="2800" dirty="0" err="1">
                <a:solidFill>
                  <a:schemeClr val="tx1"/>
                </a:solidFill>
              </a:rPr>
              <a:t>Aspartato</a:t>
            </a:r>
            <a:r>
              <a:rPr lang="es-ES_tradnl" sz="2800" dirty="0">
                <a:solidFill>
                  <a:schemeClr val="tx1"/>
                </a:solidFill>
              </a:rPr>
              <a:t> se liberan como </a:t>
            </a:r>
            <a:r>
              <a:rPr lang="es-ES_tradnl" sz="2800" dirty="0" err="1">
                <a:solidFill>
                  <a:schemeClr val="tx1"/>
                </a:solidFill>
              </a:rPr>
              <a:t>fumarato</a:t>
            </a:r>
            <a:endParaRPr lang="es-ES_tradnl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sz="2800" dirty="0">
                <a:solidFill>
                  <a:schemeClr val="tx1"/>
                </a:solidFill>
              </a:rPr>
              <a:t>El IMP se transforma en GMP por adición de un grupo amino en posición C=2</a:t>
            </a:r>
          </a:p>
          <a:p>
            <a:pPr>
              <a:lnSpc>
                <a:spcPct val="90000"/>
              </a:lnSpc>
            </a:pPr>
            <a:r>
              <a:rPr lang="es-ES_tradnl" sz="2800" dirty="0">
                <a:solidFill>
                  <a:schemeClr val="tx1"/>
                </a:solidFill>
              </a:rPr>
              <a:t>El grupo amino de GMP proviene de Glutamina</a:t>
            </a:r>
          </a:p>
          <a:p>
            <a:pPr>
              <a:lnSpc>
                <a:spcPct val="90000"/>
              </a:lnSpc>
            </a:pPr>
            <a:r>
              <a:rPr lang="es-ES_tradnl" sz="2800" dirty="0">
                <a:solidFill>
                  <a:schemeClr val="tx1"/>
                </a:solidFill>
              </a:rPr>
              <a:t>La glutamina cede el grupo amino liberándose glutamato.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3975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>
                <a:solidFill>
                  <a:schemeClr val="tx1"/>
                </a:solidFill>
              </a:rPr>
              <a:t>RESUMEN DE LA VIA DE BIFURCACION</a:t>
            </a:r>
            <a:endParaRPr lang="es-ES" sz="32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42" name="Picture 50" descr="AD001810"/>
          <p:cNvPicPr>
            <a:picLocks noChangeAspect="1" noChangeArrowheads="1"/>
          </p:cNvPicPr>
          <p:nvPr/>
        </p:nvPicPr>
        <p:blipFill>
          <a:blip r:embed="rId2">
            <a:lum bright="-72000"/>
          </a:blip>
          <a:srcRect/>
          <a:stretch>
            <a:fillRect/>
          </a:stretch>
        </p:blipFill>
        <p:spPr bwMode="auto">
          <a:xfrm rot="-3361407">
            <a:off x="6411119" y="2382044"/>
            <a:ext cx="1290638" cy="1511300"/>
          </a:xfrm>
          <a:prstGeom prst="rect">
            <a:avLst/>
          </a:prstGeom>
          <a:noFill/>
        </p:spPr>
      </p:pic>
      <p:pic>
        <p:nvPicPr>
          <p:cNvPr id="85041" name="Picture 49" descr="AD0018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70000"/>
          </a:blip>
          <a:srcRect/>
          <a:stretch>
            <a:fillRect/>
          </a:stretch>
        </p:blipFill>
        <p:spPr>
          <a:xfrm rot="21068396">
            <a:off x="5219700" y="2349500"/>
            <a:ext cx="1292225" cy="1512888"/>
          </a:xfrm>
          <a:noFill/>
          <a:ln/>
        </p:spPr>
      </p:pic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REGULACION DE LA BIOSINTESIS DE Nucleótidos Púricos</a:t>
            </a:r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 rot="-614793">
            <a:off x="4500563" y="2492375"/>
            <a:ext cx="19685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1600" b="1" i="1" baseline="0"/>
              <a:t>IMP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1600" b="1" i="1" baseline="0"/>
              <a:t>Des hidrogenasa</a:t>
            </a: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0" y="4005263"/>
            <a:ext cx="2590800" cy="711200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/>
              <a:t>Amido fosforribosil transferasa</a:t>
            </a:r>
          </a:p>
        </p:txBody>
      </p:sp>
      <p:pic>
        <p:nvPicPr>
          <p:cNvPr id="85028" name="Picture 36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4292600"/>
            <a:ext cx="720725" cy="720725"/>
          </a:xfrm>
          <a:prstGeom prst="rect">
            <a:avLst/>
          </a:prstGeom>
          <a:noFill/>
        </p:spPr>
      </p:pic>
      <p:pic>
        <p:nvPicPr>
          <p:cNvPr id="85044" name="Picture 52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068638"/>
            <a:ext cx="503238" cy="503237"/>
          </a:xfrm>
          <a:prstGeom prst="rect">
            <a:avLst/>
          </a:prstGeom>
          <a:noFill/>
        </p:spPr>
      </p:pic>
      <p:pic>
        <p:nvPicPr>
          <p:cNvPr id="85046" name="Picture 54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3068638"/>
            <a:ext cx="503238" cy="503237"/>
          </a:xfrm>
          <a:prstGeom prst="rect">
            <a:avLst/>
          </a:prstGeom>
          <a:noFill/>
        </p:spPr>
      </p:pic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1331913" y="1560513"/>
            <a:ext cx="2197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baseline="0">
                <a:solidFill>
                  <a:schemeClr val="accent2"/>
                </a:solidFill>
              </a:rPr>
              <a:t>Ribosa-5-fosfato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2195513" y="3357563"/>
            <a:ext cx="11525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b="1" baseline="0">
                <a:solidFill>
                  <a:schemeClr val="accent2"/>
                </a:solidFill>
              </a:rPr>
              <a:t>PRPP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0" y="5445125"/>
            <a:ext cx="4176713" cy="100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>
                <a:solidFill>
                  <a:schemeClr val="accent2"/>
                </a:solidFill>
              </a:rPr>
              <a:t>Fosfo-ribosilamina</a:t>
            </a:r>
          </a:p>
          <a:p>
            <a:pPr algn="ctr">
              <a:spcBef>
                <a:spcPct val="50000"/>
              </a:spcBef>
            </a:pPr>
            <a:r>
              <a:rPr lang="es-ES" sz="2400" b="1" baseline="0">
                <a:solidFill>
                  <a:schemeClr val="accent2"/>
                </a:solidFill>
              </a:rPr>
              <a:t> (PRA)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5651500" y="1700213"/>
            <a:ext cx="1368425" cy="542925"/>
          </a:xfrm>
          <a:prstGeom prst="rect">
            <a:avLst/>
          </a:prstGeom>
          <a:solidFill>
            <a:srgbClr val="EF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IMP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4787900" y="6324600"/>
            <a:ext cx="1008063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GTP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4859338" y="5516563"/>
            <a:ext cx="792162" cy="446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1600" b="1" baseline="0"/>
              <a:t>GDP</a:t>
            </a:r>
          </a:p>
        </p:txBody>
      </p:sp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4643438" y="4868863"/>
            <a:ext cx="1368425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GMP</a:t>
            </a:r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7451725" y="4868863"/>
            <a:ext cx="1368425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AMP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7740650" y="5589588"/>
            <a:ext cx="863600" cy="446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1600" b="1" baseline="0"/>
              <a:t>ADP</a:t>
            </a:r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7596188" y="6324600"/>
            <a:ext cx="1154112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ATP</a:t>
            </a:r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250825" y="2276475"/>
            <a:ext cx="2376488" cy="711200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/>
              <a:t>Ribosa-5-fosfato pirofosfoquinasa</a:t>
            </a:r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6696075" y="4149725"/>
            <a:ext cx="2447925" cy="366713"/>
          </a:xfrm>
          <a:prstGeom prst="rect">
            <a:avLst/>
          </a:prstGeom>
          <a:solidFill>
            <a:srgbClr val="B4DCE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Ac.Adenilsuccínico</a:t>
            </a:r>
          </a:p>
        </p:txBody>
      </p:sp>
      <p:sp>
        <p:nvSpPr>
          <p:cNvPr id="85011" name="Text Box 19"/>
          <p:cNvSpPr txBox="1">
            <a:spLocks noChangeArrowheads="1"/>
          </p:cNvSpPr>
          <p:nvPr/>
        </p:nvSpPr>
        <p:spPr bwMode="auto">
          <a:xfrm>
            <a:off x="4716463" y="4005263"/>
            <a:ext cx="1368425" cy="542925"/>
          </a:xfrm>
          <a:prstGeom prst="rect">
            <a:avLst/>
          </a:prstGeom>
          <a:solidFill>
            <a:srgbClr val="B4DCEA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XMP</a:t>
            </a:r>
          </a:p>
        </p:txBody>
      </p:sp>
      <p:pic>
        <p:nvPicPr>
          <p:cNvPr id="85033" name="Picture 41" descr="AD001810"/>
          <p:cNvPicPr>
            <a:picLocks noChangeAspect="1" noChangeArrowheads="1"/>
          </p:cNvPicPr>
          <p:nvPr/>
        </p:nvPicPr>
        <p:blipFill>
          <a:blip r:embed="rId2">
            <a:lum bright="-72000"/>
          </a:blip>
          <a:srcRect/>
          <a:stretch>
            <a:fillRect/>
          </a:stretch>
        </p:blipFill>
        <p:spPr bwMode="auto">
          <a:xfrm rot="-2287191">
            <a:off x="2344738" y="1938338"/>
            <a:ext cx="1046162" cy="1225550"/>
          </a:xfrm>
          <a:prstGeom prst="rect">
            <a:avLst/>
          </a:prstGeom>
          <a:noFill/>
        </p:spPr>
      </p:pic>
      <p:sp>
        <p:nvSpPr>
          <p:cNvPr id="85008" name="Text Box 16"/>
          <p:cNvSpPr txBox="1">
            <a:spLocks noChangeArrowheads="1"/>
          </p:cNvSpPr>
          <p:nvPr/>
        </p:nvSpPr>
        <p:spPr bwMode="auto">
          <a:xfrm rot="-1600952">
            <a:off x="6573838" y="2352675"/>
            <a:ext cx="227647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baseline="0"/>
              <a:t>Adenilosuccinato sintetasa</a:t>
            </a:r>
          </a:p>
        </p:txBody>
      </p:sp>
      <p:sp>
        <p:nvSpPr>
          <p:cNvPr id="85048" name="Oval 56"/>
          <p:cNvSpPr>
            <a:spLocks noChangeArrowheads="1"/>
          </p:cNvSpPr>
          <p:nvPr/>
        </p:nvSpPr>
        <p:spPr bwMode="auto">
          <a:xfrm>
            <a:off x="4643438" y="3213100"/>
            <a:ext cx="50482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ES" b="1" baseline="0"/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b="1" baseline="0"/>
              <a:t>GMP</a:t>
            </a:r>
          </a:p>
          <a:p>
            <a:pPr algn="ctr">
              <a:lnSpc>
                <a:spcPct val="90000"/>
              </a:lnSpc>
            </a:pPr>
            <a:endParaRPr lang="es-ES" baseline="0"/>
          </a:p>
        </p:txBody>
      </p:sp>
      <p:sp>
        <p:nvSpPr>
          <p:cNvPr id="85049" name="Oval 57"/>
          <p:cNvSpPr>
            <a:spLocks noChangeArrowheads="1"/>
          </p:cNvSpPr>
          <p:nvPr/>
        </p:nvSpPr>
        <p:spPr bwMode="auto">
          <a:xfrm>
            <a:off x="7885113" y="2997200"/>
            <a:ext cx="576262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ES" b="1" baseline="0"/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b="1" baseline="0"/>
              <a:t>AMP</a:t>
            </a:r>
          </a:p>
          <a:p>
            <a:pPr algn="ctr">
              <a:lnSpc>
                <a:spcPct val="90000"/>
              </a:lnSpc>
            </a:pPr>
            <a:endParaRPr lang="es-ES" baseline="0"/>
          </a:p>
        </p:txBody>
      </p:sp>
      <p:sp>
        <p:nvSpPr>
          <p:cNvPr id="85050" name="Oval 58"/>
          <p:cNvSpPr>
            <a:spLocks noChangeArrowheads="1"/>
          </p:cNvSpPr>
          <p:nvPr/>
        </p:nvSpPr>
        <p:spPr bwMode="auto">
          <a:xfrm>
            <a:off x="3059113" y="3860800"/>
            <a:ext cx="1081087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30000"/>
              </a:lnSpc>
            </a:pPr>
            <a:r>
              <a:rPr lang="es-ES" b="1" baseline="0"/>
              <a:t>GMP</a:t>
            </a:r>
          </a:p>
          <a:p>
            <a:pPr algn="ctr">
              <a:lnSpc>
                <a:spcPct val="130000"/>
              </a:lnSpc>
            </a:pPr>
            <a:r>
              <a:rPr lang="es-ES" b="1" baseline="0"/>
              <a:t>AMP</a:t>
            </a:r>
          </a:p>
          <a:p>
            <a:pPr algn="ctr">
              <a:lnSpc>
                <a:spcPct val="130000"/>
              </a:lnSpc>
            </a:pPr>
            <a:r>
              <a:rPr lang="es-ES" b="1" baseline="0"/>
              <a:t>IMP</a:t>
            </a:r>
          </a:p>
        </p:txBody>
      </p:sp>
      <p:sp>
        <p:nvSpPr>
          <p:cNvPr id="85021" name="Oval 29"/>
          <p:cNvSpPr>
            <a:spLocks noChangeArrowheads="1"/>
          </p:cNvSpPr>
          <p:nvPr/>
        </p:nvSpPr>
        <p:spPr bwMode="auto">
          <a:xfrm>
            <a:off x="3203575" y="2043906"/>
            <a:ext cx="1008063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30000"/>
              </a:lnSpc>
            </a:pPr>
            <a:r>
              <a:rPr lang="es-ES" b="1" baseline="0" dirty="0"/>
              <a:t>GMP</a:t>
            </a:r>
          </a:p>
          <a:p>
            <a:pPr>
              <a:lnSpc>
                <a:spcPct val="130000"/>
              </a:lnSpc>
            </a:pPr>
            <a:r>
              <a:rPr lang="es-ES" b="1" baseline="0" dirty="0"/>
              <a:t>AMP</a:t>
            </a:r>
          </a:p>
          <a:p>
            <a:pPr>
              <a:lnSpc>
                <a:spcPct val="130000"/>
              </a:lnSpc>
            </a:pPr>
            <a:r>
              <a:rPr lang="es-ES" b="1" baseline="0" dirty="0"/>
              <a:t>IMP</a:t>
            </a:r>
          </a:p>
        </p:txBody>
      </p:sp>
      <p:sp>
        <p:nvSpPr>
          <p:cNvPr id="85051" name="Line 59"/>
          <p:cNvSpPr>
            <a:spLocks noChangeShapeType="1"/>
          </p:cNvSpPr>
          <p:nvPr/>
        </p:nvSpPr>
        <p:spPr bwMode="auto">
          <a:xfrm>
            <a:off x="5292725" y="4581525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2" name="Line 60"/>
          <p:cNvSpPr>
            <a:spLocks noChangeShapeType="1"/>
          </p:cNvSpPr>
          <p:nvPr/>
        </p:nvSpPr>
        <p:spPr bwMode="auto">
          <a:xfrm>
            <a:off x="5292725" y="5300663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3" name="Line 61"/>
          <p:cNvSpPr>
            <a:spLocks noChangeShapeType="1"/>
          </p:cNvSpPr>
          <p:nvPr/>
        </p:nvSpPr>
        <p:spPr bwMode="auto">
          <a:xfrm>
            <a:off x="5292725" y="5949950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4" name="Line 62"/>
          <p:cNvSpPr>
            <a:spLocks noChangeShapeType="1"/>
          </p:cNvSpPr>
          <p:nvPr/>
        </p:nvSpPr>
        <p:spPr bwMode="auto">
          <a:xfrm>
            <a:off x="8172450" y="4581525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5" name="Line 63"/>
          <p:cNvSpPr>
            <a:spLocks noChangeShapeType="1"/>
          </p:cNvSpPr>
          <p:nvPr/>
        </p:nvSpPr>
        <p:spPr bwMode="auto">
          <a:xfrm>
            <a:off x="8172450" y="5302250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6" name="Line 64"/>
          <p:cNvSpPr>
            <a:spLocks noChangeShapeType="1"/>
          </p:cNvSpPr>
          <p:nvPr/>
        </p:nvSpPr>
        <p:spPr bwMode="auto">
          <a:xfrm>
            <a:off x="8172450" y="5949950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pic>
        <p:nvPicPr>
          <p:cNvPr id="85059" name="Picture 67" descr="ARRWC2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80847">
            <a:off x="5681663" y="3787775"/>
            <a:ext cx="1692275" cy="2674938"/>
          </a:xfrm>
          <a:prstGeom prst="rect">
            <a:avLst/>
          </a:prstGeom>
          <a:noFill/>
        </p:spPr>
      </p:pic>
      <p:sp>
        <p:nvSpPr>
          <p:cNvPr id="85062" name="Text Box 70"/>
          <p:cNvSpPr txBox="1">
            <a:spLocks noChangeArrowheads="1"/>
          </p:cNvSpPr>
          <p:nvPr/>
        </p:nvSpPr>
        <p:spPr bwMode="auto">
          <a:xfrm>
            <a:off x="6732588" y="5661025"/>
            <a:ext cx="503237" cy="701675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000" baseline="0"/>
              <a:t>+</a:t>
            </a:r>
          </a:p>
        </p:txBody>
      </p:sp>
      <p:pic>
        <p:nvPicPr>
          <p:cNvPr id="85063" name="Picture 71" descr="ARRWC2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703138">
            <a:off x="5110163" y="4192587"/>
            <a:ext cx="3449638" cy="1363663"/>
          </a:xfrm>
          <a:prstGeom prst="rect">
            <a:avLst/>
          </a:prstGeom>
          <a:noFill/>
        </p:spPr>
      </p:pic>
      <p:pic>
        <p:nvPicPr>
          <p:cNvPr id="85022" name="Picture 30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276475"/>
            <a:ext cx="690562" cy="690563"/>
          </a:xfrm>
          <a:prstGeom prst="rect">
            <a:avLst/>
          </a:prstGeom>
          <a:noFill/>
        </p:spPr>
      </p:pic>
      <p:pic>
        <p:nvPicPr>
          <p:cNvPr id="85035" name="Picture 43" descr="AD001810"/>
          <p:cNvPicPr>
            <a:picLocks noChangeAspect="1" noChangeArrowheads="1"/>
          </p:cNvPicPr>
          <p:nvPr/>
        </p:nvPicPr>
        <p:blipFill>
          <a:blip r:embed="rId2">
            <a:lum bright="-76000"/>
          </a:blip>
          <a:srcRect/>
          <a:stretch>
            <a:fillRect/>
          </a:stretch>
        </p:blipFill>
        <p:spPr bwMode="auto">
          <a:xfrm rot="-2299672">
            <a:off x="2195513" y="3933825"/>
            <a:ext cx="1044575" cy="1223963"/>
          </a:xfrm>
          <a:prstGeom prst="rect">
            <a:avLst/>
          </a:prstGeom>
          <a:noFill/>
        </p:spPr>
      </p:pic>
      <p:sp>
        <p:nvSpPr>
          <p:cNvPr id="85065" name="Rectangle 73"/>
          <p:cNvSpPr>
            <a:spLocks noChangeArrowheads="1"/>
          </p:cNvSpPr>
          <p:nvPr/>
        </p:nvSpPr>
        <p:spPr bwMode="auto">
          <a:xfrm>
            <a:off x="4572000" y="1628775"/>
            <a:ext cx="4572000" cy="5229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5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6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 descr="Tejido"/>
          <p:cNvSpPr>
            <a:spLocks noGrp="1" noChangeArrowheads="1"/>
          </p:cNvSpPr>
          <p:nvPr>
            <p:ph idx="1"/>
          </p:nvPr>
        </p:nvSpPr>
        <p:spPr>
          <a:xfrm>
            <a:off x="827584" y="2204864"/>
            <a:ext cx="7408333" cy="3450696"/>
          </a:xfrm>
          <a:pattFill prst="weave">
            <a:fgClr>
              <a:schemeClr val="folHlink"/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tx1"/>
                </a:solidFill>
              </a:rPr>
              <a:t>SUSTRATO</a:t>
            </a:r>
            <a:r>
              <a:rPr lang="es-ES" sz="2800" dirty="0">
                <a:solidFill>
                  <a:schemeClr val="tx1"/>
                </a:solidFill>
              </a:rPr>
              <a:t>: </a:t>
            </a:r>
            <a:r>
              <a:rPr lang="es-ES" sz="2800" dirty="0">
                <a:solidFill>
                  <a:schemeClr val="tx1"/>
                </a:solidFill>
                <a:latin typeface="Symbol" pitchFamily="18" charset="2"/>
              </a:rPr>
              <a:t>a</a:t>
            </a:r>
            <a:r>
              <a:rPr lang="es-ES" sz="2800" dirty="0">
                <a:solidFill>
                  <a:schemeClr val="tx1"/>
                </a:solidFill>
              </a:rPr>
              <a:t>-D-ribosa-5-fosfato  </a:t>
            </a:r>
            <a:r>
              <a:rPr lang="es-ES" sz="2800" dirty="0" smtClean="0">
                <a:solidFill>
                  <a:schemeClr val="tx1"/>
                </a:solidFill>
              </a:rPr>
              <a:t>(vía de las pentosas)</a:t>
            </a:r>
            <a:endParaRPr lang="es-ES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tx1"/>
                </a:solidFill>
              </a:rPr>
              <a:t>AMINOACIDOS</a:t>
            </a:r>
            <a:r>
              <a:rPr lang="es-ES" sz="2800" dirty="0">
                <a:solidFill>
                  <a:schemeClr val="tx1"/>
                </a:solidFill>
              </a:rPr>
              <a:t>: Glutamina, Glicina, </a:t>
            </a:r>
            <a:r>
              <a:rPr lang="es-ES" sz="2800" dirty="0" err="1">
                <a:solidFill>
                  <a:schemeClr val="tx1"/>
                </a:solidFill>
              </a:rPr>
              <a:t>Aspartato</a:t>
            </a:r>
            <a:endParaRPr lang="es-ES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 dirty="0" smtClean="0">
                <a:solidFill>
                  <a:schemeClr val="tx1"/>
                </a:solidFill>
              </a:rPr>
              <a:t>Derivados </a:t>
            </a:r>
            <a:r>
              <a:rPr lang="es-ES" sz="2800" b="1" dirty="0">
                <a:solidFill>
                  <a:schemeClr val="tx1"/>
                </a:solidFill>
              </a:rPr>
              <a:t>de FH</a:t>
            </a:r>
            <a:r>
              <a:rPr lang="es-ES" sz="2800" b="1" baseline="-25000" dirty="0">
                <a:solidFill>
                  <a:schemeClr val="tx1"/>
                </a:solidFill>
              </a:rPr>
              <a:t>4</a:t>
            </a:r>
            <a:r>
              <a:rPr lang="es-ES" sz="2800" dirty="0">
                <a:solidFill>
                  <a:schemeClr val="tx1"/>
                </a:solidFill>
              </a:rPr>
              <a:t>: N</a:t>
            </a:r>
            <a:r>
              <a:rPr lang="es-ES" sz="2800" baseline="30000" dirty="0">
                <a:solidFill>
                  <a:schemeClr val="tx1"/>
                </a:solidFill>
              </a:rPr>
              <a:t>10</a:t>
            </a:r>
            <a:r>
              <a:rPr lang="es-ES" sz="2800" dirty="0">
                <a:solidFill>
                  <a:schemeClr val="tx1"/>
                </a:solidFill>
              </a:rPr>
              <a:t>formil </a:t>
            </a:r>
            <a:r>
              <a:rPr lang="es-ES" sz="2800" dirty="0" smtClean="0">
                <a:solidFill>
                  <a:schemeClr val="tx1"/>
                </a:solidFill>
              </a:rPr>
              <a:t>FH</a:t>
            </a:r>
            <a:r>
              <a:rPr lang="es-ES" sz="2800" baseline="-25000" dirty="0" smtClean="0">
                <a:solidFill>
                  <a:schemeClr val="tx1"/>
                </a:solidFill>
              </a:rPr>
              <a:t>4</a:t>
            </a:r>
            <a:r>
              <a:rPr lang="es-ES" sz="2800" dirty="0" smtClean="0">
                <a:solidFill>
                  <a:schemeClr val="tx1"/>
                </a:solidFill>
              </a:rPr>
              <a:t> (</a:t>
            </a:r>
            <a:r>
              <a:rPr lang="es-ES" sz="2800" dirty="0" smtClean="0">
                <a:solidFill>
                  <a:schemeClr val="tx1"/>
                </a:solidFill>
              </a:rPr>
              <a:t>Transportados de grupos de un carbono)</a:t>
            </a:r>
            <a:endParaRPr lang="es-ES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tx1"/>
                </a:solidFill>
              </a:rPr>
              <a:t>Dadores de Energía</a:t>
            </a:r>
            <a:r>
              <a:rPr lang="es-ES" sz="2800" dirty="0">
                <a:solidFill>
                  <a:schemeClr val="tx1"/>
                </a:solidFill>
              </a:rPr>
              <a:t>: ATP y GTP</a:t>
            </a:r>
          </a:p>
          <a:p>
            <a:pPr>
              <a:lnSpc>
                <a:spcPct val="90000"/>
              </a:lnSpc>
            </a:pPr>
            <a:r>
              <a:rPr lang="es-ES" sz="2800" b="1" dirty="0">
                <a:solidFill>
                  <a:schemeClr val="tx1"/>
                </a:solidFill>
              </a:rPr>
              <a:t>Ingresa una molécula </a:t>
            </a:r>
            <a:r>
              <a:rPr lang="es-ES" sz="2800" b="1" dirty="0" smtClean="0">
                <a:solidFill>
                  <a:schemeClr val="tx1"/>
                </a:solidFill>
              </a:rPr>
              <a:t>de CO</a:t>
            </a:r>
            <a:r>
              <a:rPr lang="es-ES" sz="2800" b="1" baseline="-25000" dirty="0" smtClean="0">
                <a:solidFill>
                  <a:schemeClr val="tx1"/>
                </a:solidFill>
              </a:rPr>
              <a:t>2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dirty="0" smtClean="0">
                <a:solidFill>
                  <a:schemeClr val="tx1"/>
                </a:solidFill>
              </a:rPr>
              <a:t>REQUERIMIENTOS PARA LA </a:t>
            </a:r>
            <a:r>
              <a:rPr lang="es-ES" sz="3200" b="1" dirty="0">
                <a:solidFill>
                  <a:schemeClr val="tx1"/>
                </a:solidFill>
              </a:rPr>
              <a:t>BIOSINTESIS DE NUCLEOTIDOS PURICOS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1012296" y="2677202"/>
            <a:ext cx="7408333" cy="3450696"/>
          </a:xfrm>
        </p:spPr>
        <p:txBody>
          <a:bodyPr/>
          <a:lstStyle/>
          <a:p>
            <a:r>
              <a:rPr lang="es-ES" dirty="0"/>
              <a:t>Las bases </a:t>
            </a:r>
            <a:r>
              <a:rPr lang="es-ES" dirty="0" err="1"/>
              <a:t>púricas</a:t>
            </a:r>
            <a:r>
              <a:rPr lang="es-ES" dirty="0"/>
              <a:t> libres se recuperan</a:t>
            </a:r>
          </a:p>
          <a:p>
            <a:endParaRPr lang="es-ES" dirty="0"/>
          </a:p>
          <a:p>
            <a:r>
              <a:rPr lang="es-ES" dirty="0" err="1"/>
              <a:t>Hipoxantina</a:t>
            </a:r>
            <a:r>
              <a:rPr lang="es-ES" dirty="0"/>
              <a:t>  +  PRPP            </a:t>
            </a:r>
            <a:r>
              <a:rPr lang="es-ES" dirty="0" smtClean="0"/>
              <a:t>		IMP  </a:t>
            </a:r>
            <a:r>
              <a:rPr lang="es-ES" dirty="0"/>
              <a:t>+  </a:t>
            </a:r>
            <a:r>
              <a:rPr lang="es-ES" dirty="0" err="1"/>
              <a:t>PPi</a:t>
            </a:r>
            <a:endParaRPr lang="es-ES" dirty="0"/>
          </a:p>
          <a:p>
            <a:endParaRPr lang="es-ES" dirty="0"/>
          </a:p>
          <a:p>
            <a:r>
              <a:rPr lang="es-ES" dirty="0"/>
              <a:t>Guanina  +  PRPP                </a:t>
            </a:r>
            <a:r>
              <a:rPr lang="es-ES" dirty="0" smtClean="0"/>
              <a:t>			GMP </a:t>
            </a:r>
            <a:r>
              <a:rPr lang="es-ES" dirty="0"/>
              <a:t>+ PPI</a:t>
            </a:r>
          </a:p>
          <a:p>
            <a:endParaRPr lang="es-ES" dirty="0"/>
          </a:p>
          <a:p>
            <a:r>
              <a:rPr lang="es-ES" dirty="0"/>
              <a:t>Adenina  +  PRPP                </a:t>
            </a:r>
            <a:r>
              <a:rPr lang="es-ES" dirty="0" smtClean="0"/>
              <a:t>			AMP  </a:t>
            </a:r>
            <a:r>
              <a:rPr lang="es-ES" dirty="0"/>
              <a:t>+  </a:t>
            </a:r>
            <a:r>
              <a:rPr lang="es-ES" dirty="0" err="1"/>
              <a:t>PPi</a:t>
            </a:r>
            <a:endParaRPr lang="es-ES" dirty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VIAS DE RECUPERACION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4211638" y="5802461"/>
            <a:ext cx="2663825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baseline="0" dirty="0">
                <a:solidFill>
                  <a:srgbClr val="FF0000"/>
                </a:solidFill>
              </a:rPr>
              <a:t>Adenosina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fosforribosil</a:t>
            </a:r>
            <a:r>
              <a:rPr lang="es-ES" sz="1600" b="1" i="1" baseline="0" dirty="0">
                <a:solidFill>
                  <a:srgbClr val="FF0000"/>
                </a:solidFill>
              </a:rPr>
              <a:t>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transferasa</a:t>
            </a:r>
            <a:r>
              <a:rPr lang="es-ES" sz="1600" b="1" i="1" baseline="0" dirty="0">
                <a:solidFill>
                  <a:srgbClr val="FF0000"/>
                </a:solidFill>
              </a:rPr>
              <a:t> (APRT)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3563888" y="3933056"/>
            <a:ext cx="3529012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baseline="0" dirty="0" err="1" smtClean="0">
                <a:solidFill>
                  <a:srgbClr val="FF0000"/>
                </a:solidFill>
              </a:rPr>
              <a:t>Hipoxantina</a:t>
            </a:r>
            <a:r>
              <a:rPr lang="es-ES" sz="1600" b="1" i="1" baseline="0" dirty="0" smtClean="0">
                <a:solidFill>
                  <a:srgbClr val="FF0000"/>
                </a:solidFill>
              </a:rPr>
              <a:t>-guanina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fosforribosil</a:t>
            </a:r>
            <a:r>
              <a:rPr lang="es-ES" sz="1600" b="1" i="1" baseline="0" dirty="0">
                <a:solidFill>
                  <a:srgbClr val="FF0000"/>
                </a:solidFill>
              </a:rPr>
              <a:t>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transferasa</a:t>
            </a:r>
            <a:r>
              <a:rPr lang="es-ES" sz="1600" b="1" i="1" baseline="0" dirty="0">
                <a:solidFill>
                  <a:srgbClr val="FF0000"/>
                </a:solidFill>
              </a:rPr>
              <a:t> (HGPRT)</a:t>
            </a:r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4376738" y="5661248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4376738" y="4725144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4716463" y="3789040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cxnSp>
        <p:nvCxnSpPr>
          <p:cNvPr id="3" name="2 Conector curvado"/>
          <p:cNvCxnSpPr/>
          <p:nvPr/>
        </p:nvCxnSpPr>
        <p:spPr>
          <a:xfrm rot="16200000" flipH="1">
            <a:off x="4769743" y="3951336"/>
            <a:ext cx="936107" cy="611511"/>
          </a:xfrm>
          <a:prstGeom prst="curvedConnector3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468313" y="2205038"/>
            <a:ext cx="8229600" cy="3949700"/>
          </a:xfrm>
          <a:pattFill prst="pct25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smtClean="0"/>
              <a:t>Biosíntesis del ácido </a:t>
            </a:r>
            <a:r>
              <a:rPr lang="es-ES" altLang="es-AR" sz="3200" smtClean="0">
                <a:latin typeface="Symbol" pitchFamily="18" charset="2"/>
              </a:rPr>
              <a:t>d</a:t>
            </a:r>
            <a:r>
              <a:rPr lang="es-ES" altLang="es-AR" sz="3200" smtClean="0"/>
              <a:t>-Aminolevulínico</a:t>
            </a:r>
          </a:p>
          <a:p>
            <a:pPr eaLnBrk="1" hangingPunct="1"/>
            <a:endParaRPr lang="es-ES" altLang="es-AR" sz="3200" smtClean="0"/>
          </a:p>
          <a:p>
            <a:pPr eaLnBrk="1" hangingPunct="1"/>
            <a:r>
              <a:rPr lang="es-ES" altLang="es-AR" sz="3200" smtClean="0"/>
              <a:t>Formación de Porfobilinógeno</a:t>
            </a:r>
          </a:p>
          <a:p>
            <a:pPr eaLnBrk="1" hangingPunct="1"/>
            <a:endParaRPr lang="es-ES" altLang="es-AR" sz="3200" smtClean="0"/>
          </a:p>
          <a:p>
            <a:pPr eaLnBrk="1" hangingPunct="1"/>
            <a:r>
              <a:rPr lang="es-ES" altLang="es-AR" sz="3200" smtClean="0"/>
              <a:t>Conversión de Porfobilinógeno en Hemo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AR" sz="4000" dirty="0" smtClean="0">
                <a:solidFill>
                  <a:schemeClr val="tx1"/>
                </a:solidFill>
              </a:rPr>
              <a:t>En la biosíntesis del HEMO se consideran 3 etapas:</a:t>
            </a:r>
          </a:p>
        </p:txBody>
      </p:sp>
    </p:spTree>
    <p:extLst>
      <p:ext uri="{BB962C8B-B14F-4D97-AF65-F5344CB8AC3E}">
        <p14:creationId xmlns:p14="http://schemas.microsoft.com/office/powerpoint/2010/main" val="419145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nimBg="1"/>
      <p:bldP spid="4505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54088"/>
          </a:xfrm>
          <a:solidFill>
            <a:schemeClr val="accent1"/>
          </a:solidFill>
        </p:spPr>
        <p:txBody>
          <a:bodyPr/>
          <a:lstStyle/>
          <a:p>
            <a:r>
              <a:rPr lang="es-ES_tradnl" sz="2800" b="1">
                <a:solidFill>
                  <a:schemeClr val="tx1"/>
                </a:solidFill>
              </a:rPr>
              <a:t>DEGRADACION DE PURINAS- FORMACION DE ACIDO URICO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165945" name="Text Box 57"/>
          <p:cNvSpPr txBox="1">
            <a:spLocks noChangeArrowheads="1"/>
          </p:cNvSpPr>
          <p:nvPr/>
        </p:nvSpPr>
        <p:spPr bwMode="auto">
          <a:xfrm>
            <a:off x="1868488" y="1612900"/>
            <a:ext cx="866775" cy="3270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000" baseline="0"/>
              <a:t>AMP</a:t>
            </a:r>
            <a:endParaRPr lang="es-ES" sz="2000"/>
          </a:p>
        </p:txBody>
      </p:sp>
      <p:sp>
        <p:nvSpPr>
          <p:cNvPr id="165946" name="Line 58"/>
          <p:cNvSpPr>
            <a:spLocks noChangeShapeType="1"/>
          </p:cNvSpPr>
          <p:nvPr/>
        </p:nvSpPr>
        <p:spPr bwMode="auto">
          <a:xfrm>
            <a:off x="2301875" y="1939925"/>
            <a:ext cx="0" cy="657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47" name="Text Box 59"/>
          <p:cNvSpPr txBox="1">
            <a:spLocks noChangeArrowheads="1"/>
          </p:cNvSpPr>
          <p:nvPr/>
        </p:nvSpPr>
        <p:spPr bwMode="auto">
          <a:xfrm>
            <a:off x="2555875" y="1844675"/>
            <a:ext cx="901700" cy="7683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</a:p>
          <a:p>
            <a:r>
              <a:rPr lang="es-ES" sz="2000" baseline="0"/>
              <a:t>Pi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48" name="AutoShape 60"/>
          <p:cNvSpPr>
            <a:spLocks noChangeArrowheads="1"/>
          </p:cNvSpPr>
          <p:nvPr/>
        </p:nvSpPr>
        <p:spPr bwMode="auto">
          <a:xfrm>
            <a:off x="2301875" y="2143125"/>
            <a:ext cx="215900" cy="344488"/>
          </a:xfrm>
          <a:prstGeom prst="curvedRightArrow">
            <a:avLst>
              <a:gd name="adj1" fmla="val 31912"/>
              <a:gd name="adj2" fmla="val 63824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49" name="Text Box 61"/>
          <p:cNvSpPr txBox="1">
            <a:spLocks noChangeArrowheads="1"/>
          </p:cNvSpPr>
          <p:nvPr/>
        </p:nvSpPr>
        <p:spPr bwMode="auto">
          <a:xfrm>
            <a:off x="395288" y="2143125"/>
            <a:ext cx="2014537" cy="32861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Nucleotidasa</a:t>
            </a:r>
            <a:endParaRPr lang="es-ES" sz="2000"/>
          </a:p>
        </p:txBody>
      </p:sp>
      <p:sp>
        <p:nvSpPr>
          <p:cNvPr id="165950" name="Text Box 62"/>
          <p:cNvSpPr txBox="1">
            <a:spLocks noChangeArrowheads="1"/>
          </p:cNvSpPr>
          <p:nvPr/>
        </p:nvSpPr>
        <p:spPr bwMode="auto">
          <a:xfrm>
            <a:off x="1619250" y="2781300"/>
            <a:ext cx="1622425" cy="40005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b="1" baseline="0"/>
              <a:t>Adenosina</a:t>
            </a:r>
            <a:endParaRPr lang="es-ES" sz="2000"/>
          </a:p>
        </p:txBody>
      </p:sp>
      <p:sp>
        <p:nvSpPr>
          <p:cNvPr id="165951" name="Line 63"/>
          <p:cNvSpPr>
            <a:spLocks noChangeShapeType="1"/>
          </p:cNvSpPr>
          <p:nvPr/>
        </p:nvSpPr>
        <p:spPr bwMode="auto">
          <a:xfrm>
            <a:off x="2230438" y="3321050"/>
            <a:ext cx="0" cy="657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52" name="Text Box 64"/>
          <p:cNvSpPr txBox="1">
            <a:spLocks noChangeArrowheads="1"/>
          </p:cNvSpPr>
          <p:nvPr/>
        </p:nvSpPr>
        <p:spPr bwMode="auto">
          <a:xfrm>
            <a:off x="2446338" y="3321050"/>
            <a:ext cx="830262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</a:p>
          <a:p>
            <a:r>
              <a:rPr lang="es-ES" sz="2000" baseline="0"/>
              <a:t>NH</a:t>
            </a:r>
            <a:r>
              <a:rPr lang="es-ES" sz="2000" baseline="-25000"/>
              <a:t>3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53" name="AutoShape 65"/>
          <p:cNvSpPr>
            <a:spLocks noChangeArrowheads="1"/>
          </p:cNvSpPr>
          <p:nvPr/>
        </p:nvSpPr>
        <p:spPr bwMode="auto">
          <a:xfrm>
            <a:off x="2230438" y="3524250"/>
            <a:ext cx="215900" cy="344488"/>
          </a:xfrm>
          <a:prstGeom prst="curvedRightArrow">
            <a:avLst>
              <a:gd name="adj1" fmla="val 31912"/>
              <a:gd name="adj2" fmla="val 63824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54" name="Text Box 66"/>
          <p:cNvSpPr txBox="1">
            <a:spLocks noChangeArrowheads="1"/>
          </p:cNvSpPr>
          <p:nvPr/>
        </p:nvSpPr>
        <p:spPr bwMode="auto">
          <a:xfrm>
            <a:off x="179388" y="3429000"/>
            <a:ext cx="1728787" cy="4365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desaminasa</a:t>
            </a:r>
            <a:endParaRPr lang="es-ES" sz="2000"/>
          </a:p>
        </p:txBody>
      </p:sp>
      <p:sp>
        <p:nvSpPr>
          <p:cNvPr id="165955" name="Text Box 67"/>
          <p:cNvSpPr txBox="1">
            <a:spLocks noChangeArrowheads="1"/>
          </p:cNvSpPr>
          <p:nvPr/>
        </p:nvSpPr>
        <p:spPr bwMode="auto">
          <a:xfrm>
            <a:off x="2446338" y="4197350"/>
            <a:ext cx="1117600" cy="6556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</a:p>
          <a:p>
            <a:r>
              <a:rPr lang="es-MX" sz="2000" b="1" baseline="0"/>
              <a:t>Ribosa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56" name="Line 68"/>
          <p:cNvSpPr>
            <a:spLocks noChangeShapeType="1"/>
          </p:cNvSpPr>
          <p:nvPr/>
        </p:nvSpPr>
        <p:spPr bwMode="auto">
          <a:xfrm>
            <a:off x="2230438" y="4197350"/>
            <a:ext cx="0" cy="655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57" name="AutoShape 69"/>
          <p:cNvSpPr>
            <a:spLocks noChangeArrowheads="1"/>
          </p:cNvSpPr>
          <p:nvPr/>
        </p:nvSpPr>
        <p:spPr bwMode="auto">
          <a:xfrm>
            <a:off x="2230438" y="4289425"/>
            <a:ext cx="215900" cy="396875"/>
          </a:xfrm>
          <a:prstGeom prst="curvedRightArrow">
            <a:avLst>
              <a:gd name="adj1" fmla="val 36765"/>
              <a:gd name="adj2" fmla="val 73529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59" name="Text Box 71"/>
          <p:cNvSpPr txBox="1">
            <a:spLocks noChangeArrowheads="1"/>
          </p:cNvSpPr>
          <p:nvPr/>
        </p:nvSpPr>
        <p:spPr bwMode="auto">
          <a:xfrm>
            <a:off x="1619250" y="5086350"/>
            <a:ext cx="1584325" cy="503238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Hipoxantina</a:t>
            </a:r>
            <a:endParaRPr lang="es-ES" sz="2000"/>
          </a:p>
        </p:txBody>
      </p:sp>
      <p:graphicFrame>
        <p:nvGraphicFramePr>
          <p:cNvPr id="165960" name="Object 72"/>
          <p:cNvGraphicFramePr>
            <a:graphicFrameLocks noChangeAspect="1"/>
          </p:cNvGraphicFramePr>
          <p:nvPr/>
        </p:nvGraphicFramePr>
        <p:xfrm>
          <a:off x="4513263" y="2178050"/>
          <a:ext cx="1406525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11" r:id="rId3" imgW="5457865" imgH="8315386" progId="">
                  <p:embed/>
                </p:oleObj>
              </mc:Choice>
              <mc:Fallback>
                <p:oleObj r:id="rId3" imgW="5457865" imgH="8315386" progId="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6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5035" t="58376" r="17435" b="27716"/>
                      <a:stretch>
                        <a:fillRect/>
                      </a:stretch>
                    </p:blipFill>
                    <p:spPr bwMode="auto">
                      <a:xfrm>
                        <a:off x="4513263" y="2178050"/>
                        <a:ext cx="1406525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961" name="Text Box 73"/>
          <p:cNvSpPr txBox="1">
            <a:spLocks noChangeArrowheads="1"/>
          </p:cNvSpPr>
          <p:nvPr/>
        </p:nvSpPr>
        <p:spPr bwMode="auto">
          <a:xfrm>
            <a:off x="4946650" y="3289300"/>
            <a:ext cx="1425575" cy="35560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Xantina</a:t>
            </a:r>
            <a:endParaRPr lang="es-ES" sz="2000"/>
          </a:p>
        </p:txBody>
      </p:sp>
      <p:sp>
        <p:nvSpPr>
          <p:cNvPr id="165962" name="Text Box 74"/>
          <p:cNvSpPr txBox="1">
            <a:spLocks noChangeArrowheads="1"/>
          </p:cNvSpPr>
          <p:nvPr/>
        </p:nvSpPr>
        <p:spPr bwMode="auto">
          <a:xfrm>
            <a:off x="3924300" y="1557338"/>
            <a:ext cx="1223963" cy="4365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i="1" baseline="0"/>
              <a:t>Xantina Oxidasa</a:t>
            </a:r>
            <a:endParaRPr lang="es-ES" sz="2000"/>
          </a:p>
        </p:txBody>
      </p:sp>
      <p:sp>
        <p:nvSpPr>
          <p:cNvPr id="165963" name="Text Box 75"/>
          <p:cNvSpPr txBox="1">
            <a:spLocks noChangeArrowheads="1"/>
          </p:cNvSpPr>
          <p:nvPr/>
        </p:nvSpPr>
        <p:spPr bwMode="auto">
          <a:xfrm>
            <a:off x="5364163" y="1557338"/>
            <a:ext cx="1423987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 + O</a:t>
            </a:r>
            <a:r>
              <a:rPr lang="es-ES" sz="2000" baseline="-25000"/>
              <a:t>2</a:t>
            </a:r>
          </a:p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  <a:r>
              <a:rPr lang="es-ES" sz="2000" baseline="-25000"/>
              <a:t>2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64" name="AutoShape 76"/>
          <p:cNvSpPr>
            <a:spLocks noChangeArrowheads="1"/>
          </p:cNvSpPr>
          <p:nvPr/>
        </p:nvSpPr>
        <p:spPr bwMode="auto">
          <a:xfrm>
            <a:off x="5162550" y="1741488"/>
            <a:ext cx="217488" cy="395287"/>
          </a:xfrm>
          <a:prstGeom prst="curvedRightArrow">
            <a:avLst>
              <a:gd name="adj1" fmla="val 36350"/>
              <a:gd name="adj2" fmla="val 72700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66" name="Text Box 78"/>
          <p:cNvSpPr txBox="1">
            <a:spLocks noChangeArrowheads="1"/>
          </p:cNvSpPr>
          <p:nvPr/>
        </p:nvSpPr>
        <p:spPr bwMode="auto">
          <a:xfrm>
            <a:off x="4067175" y="3754438"/>
            <a:ext cx="1333500" cy="682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Xantina Oxidasa</a:t>
            </a:r>
            <a:endParaRPr lang="es-ES" sz="2000"/>
          </a:p>
        </p:txBody>
      </p:sp>
      <p:sp>
        <p:nvSpPr>
          <p:cNvPr id="165967" name="Line 79"/>
          <p:cNvSpPr>
            <a:spLocks noChangeShapeType="1"/>
          </p:cNvSpPr>
          <p:nvPr/>
        </p:nvSpPr>
        <p:spPr bwMode="auto">
          <a:xfrm>
            <a:off x="5219700" y="3716338"/>
            <a:ext cx="0" cy="936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graphicFrame>
        <p:nvGraphicFramePr>
          <p:cNvPr id="165968" name="Object 80"/>
          <p:cNvGraphicFramePr>
            <a:graphicFrameLocks noChangeAspect="1"/>
          </p:cNvGraphicFramePr>
          <p:nvPr/>
        </p:nvGraphicFramePr>
        <p:xfrm>
          <a:off x="4572000" y="4652963"/>
          <a:ext cx="1944688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12" r:id="rId5" imgW="5457865" imgH="8315386" progId="">
                  <p:embed/>
                </p:oleObj>
              </mc:Choice>
              <mc:Fallback>
                <p:oleObj r:id="rId5" imgW="5457865" imgH="8315386" progId="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6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5035" t="80629" r="6900" b="5463"/>
                      <a:stretch>
                        <a:fillRect/>
                      </a:stretch>
                    </p:blipFill>
                    <p:spPr bwMode="auto">
                      <a:xfrm>
                        <a:off x="4572000" y="4652963"/>
                        <a:ext cx="1944688" cy="1093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970" name="Text Box 82"/>
          <p:cNvSpPr txBox="1">
            <a:spLocks noChangeArrowheads="1"/>
          </p:cNvSpPr>
          <p:nvPr/>
        </p:nvSpPr>
        <p:spPr bwMode="auto">
          <a:xfrm>
            <a:off x="5580063" y="3644900"/>
            <a:ext cx="1403350" cy="6556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 + O</a:t>
            </a:r>
            <a:r>
              <a:rPr lang="es-ES" sz="2000" baseline="-25000"/>
              <a:t>2</a:t>
            </a:r>
          </a:p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  <a:r>
              <a:rPr lang="es-ES" sz="2000" baseline="-25000"/>
              <a:t>2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71" name="Text Box 83"/>
          <p:cNvSpPr txBox="1">
            <a:spLocks noChangeArrowheads="1"/>
          </p:cNvSpPr>
          <p:nvPr/>
        </p:nvSpPr>
        <p:spPr bwMode="auto">
          <a:xfrm>
            <a:off x="4572000" y="6021388"/>
            <a:ext cx="1943100" cy="328612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000" b="1" baseline="0"/>
              <a:t>Acido Urico</a:t>
            </a:r>
            <a:endParaRPr lang="es-ES" sz="2000"/>
          </a:p>
        </p:txBody>
      </p:sp>
      <p:sp>
        <p:nvSpPr>
          <p:cNvPr id="165972" name="Line 84"/>
          <p:cNvSpPr>
            <a:spLocks noChangeShapeType="1"/>
          </p:cNvSpPr>
          <p:nvPr/>
        </p:nvSpPr>
        <p:spPr bwMode="auto">
          <a:xfrm>
            <a:off x="5148263" y="1628775"/>
            <a:ext cx="0" cy="5302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73" name="Text Box 85"/>
          <p:cNvSpPr txBox="1">
            <a:spLocks noChangeArrowheads="1"/>
          </p:cNvSpPr>
          <p:nvPr/>
        </p:nvSpPr>
        <p:spPr bwMode="auto">
          <a:xfrm>
            <a:off x="7742238" y="4902200"/>
            <a:ext cx="866775" cy="327025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000" baseline="0"/>
              <a:t>GMP</a:t>
            </a:r>
            <a:endParaRPr lang="es-ES" sz="2000"/>
          </a:p>
        </p:txBody>
      </p:sp>
      <p:sp>
        <p:nvSpPr>
          <p:cNvPr id="165974" name="Line 86"/>
          <p:cNvSpPr>
            <a:spLocks noChangeShapeType="1"/>
          </p:cNvSpPr>
          <p:nvPr/>
        </p:nvSpPr>
        <p:spPr bwMode="auto">
          <a:xfrm flipH="1" flipV="1">
            <a:off x="6227763" y="2852738"/>
            <a:ext cx="1223962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65975" name="Text Box 87"/>
          <p:cNvSpPr txBox="1">
            <a:spLocks noChangeArrowheads="1"/>
          </p:cNvSpPr>
          <p:nvPr/>
        </p:nvSpPr>
        <p:spPr bwMode="auto">
          <a:xfrm>
            <a:off x="7381875" y="3822700"/>
            <a:ext cx="1511300" cy="40005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b="1" baseline="0"/>
              <a:t>Guanosina</a:t>
            </a:r>
            <a:endParaRPr lang="es-ES" sz="2000"/>
          </a:p>
        </p:txBody>
      </p:sp>
      <p:sp>
        <p:nvSpPr>
          <p:cNvPr id="165976" name="Text Box 88"/>
          <p:cNvSpPr txBox="1">
            <a:spLocks noChangeArrowheads="1"/>
          </p:cNvSpPr>
          <p:nvPr/>
        </p:nvSpPr>
        <p:spPr bwMode="auto">
          <a:xfrm>
            <a:off x="7524750" y="2708275"/>
            <a:ext cx="1295400" cy="40005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b="1" baseline="0"/>
              <a:t>Guanina</a:t>
            </a:r>
            <a:endParaRPr lang="es-ES" sz="2000"/>
          </a:p>
        </p:txBody>
      </p:sp>
      <p:sp>
        <p:nvSpPr>
          <p:cNvPr id="165977" name="Text Box 89"/>
          <p:cNvSpPr txBox="1">
            <a:spLocks noChangeArrowheads="1"/>
          </p:cNvSpPr>
          <p:nvPr/>
        </p:nvSpPr>
        <p:spPr bwMode="auto">
          <a:xfrm rot="-1968992">
            <a:off x="6516688" y="1989138"/>
            <a:ext cx="1728787" cy="436562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desaminasa</a:t>
            </a:r>
            <a:endParaRPr lang="es-ES" sz="2000"/>
          </a:p>
        </p:txBody>
      </p:sp>
      <p:sp>
        <p:nvSpPr>
          <p:cNvPr id="165978" name="Line 90"/>
          <p:cNvSpPr>
            <a:spLocks noChangeShapeType="1"/>
          </p:cNvSpPr>
          <p:nvPr/>
        </p:nvSpPr>
        <p:spPr bwMode="auto">
          <a:xfrm flipV="1">
            <a:off x="8174038" y="43259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65979" name="Line 91"/>
          <p:cNvSpPr>
            <a:spLocks noChangeShapeType="1"/>
          </p:cNvSpPr>
          <p:nvPr/>
        </p:nvSpPr>
        <p:spPr bwMode="auto">
          <a:xfrm flipV="1">
            <a:off x="8172450" y="32131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65969" name="AutoShape 81"/>
          <p:cNvSpPr>
            <a:spLocks noChangeArrowheads="1"/>
          </p:cNvSpPr>
          <p:nvPr/>
        </p:nvSpPr>
        <p:spPr bwMode="auto">
          <a:xfrm>
            <a:off x="5292725" y="3860800"/>
            <a:ext cx="217488" cy="395288"/>
          </a:xfrm>
          <a:prstGeom prst="curvedRightArrow">
            <a:avLst>
              <a:gd name="adj1" fmla="val 36350"/>
              <a:gd name="adj2" fmla="val 7270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80" name="Text Box 92"/>
          <p:cNvSpPr txBox="1">
            <a:spLocks noChangeArrowheads="1"/>
          </p:cNvSpPr>
          <p:nvPr/>
        </p:nvSpPr>
        <p:spPr bwMode="auto">
          <a:xfrm>
            <a:off x="4427538" y="1052513"/>
            <a:ext cx="1584325" cy="503237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Hipoxantina</a:t>
            </a:r>
            <a:endParaRPr lang="es-ES" sz="2000"/>
          </a:p>
        </p:txBody>
      </p:sp>
      <p:sp>
        <p:nvSpPr>
          <p:cNvPr id="2" name="1 Elipse"/>
          <p:cNvSpPr/>
          <p:nvPr/>
        </p:nvSpPr>
        <p:spPr>
          <a:xfrm>
            <a:off x="2446338" y="3644900"/>
            <a:ext cx="757237" cy="4508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4" name="3 Conector recto de flecha"/>
          <p:cNvCxnSpPr/>
          <p:nvPr/>
        </p:nvCxnSpPr>
        <p:spPr>
          <a:xfrm flipH="1">
            <a:off x="1043781" y="3870325"/>
            <a:ext cx="1366045" cy="2006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91792" y="6001737"/>
            <a:ext cx="2147960" cy="3795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AR" sz="2800" b="1" dirty="0" smtClean="0"/>
              <a:t>Ciclo de la urea</a:t>
            </a:r>
            <a:endParaRPr lang="es-A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908050"/>
            <a:ext cx="8229600" cy="594995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/>
              <a:t>Los mononucleótidos (AMP y GMP) deben perder el grupo fosfato, la ribosa y el grupo amino para formar Hipoxantina y Xantina respectivamente.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producto final de la degradación es el ACIDO URICO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ácido úrico es poco soluble y cuando aumenta su producción precipita (riñón, articulaciones)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depósito de ácido úrico produce la GOTA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La dieta en estos casos debe ser pobre en: proteínas, vísceras, mollejas, espinaca, bajo consumo de alcohol, café, etc.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fármaco Alopurinol inhibe la enzima Xantina oxidasa disminuyendo la producción de ácido úrico</a:t>
            </a:r>
            <a:endParaRPr lang="es-ES" sz="2400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77875"/>
          </a:xfrm>
          <a:solidFill>
            <a:schemeClr val="accent1"/>
          </a:solidFill>
        </p:spPr>
        <p:txBody>
          <a:bodyPr/>
          <a:lstStyle/>
          <a:p>
            <a:r>
              <a:rPr lang="es-ES_tradnl" sz="2800" b="1">
                <a:solidFill>
                  <a:schemeClr val="tx1"/>
                </a:solidFill>
              </a:rPr>
              <a:t>Resumen de la degradación de bases púricas</a:t>
            </a:r>
            <a:endParaRPr lang="es-ES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 descr="25%"/>
          <p:cNvSpPr>
            <a:spLocks noGrp="1" noChangeArrowheads="1"/>
          </p:cNvSpPr>
          <p:nvPr>
            <p:ph idx="1"/>
          </p:nvPr>
        </p:nvSpPr>
        <p:spPr>
          <a:pattFill prst="pct25">
            <a:fgClr>
              <a:schemeClr val="folHlink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r>
              <a:rPr lang="es-ES" sz="2800" dirty="0"/>
              <a:t>Primero se sintetiza el anillo de </a:t>
            </a:r>
            <a:r>
              <a:rPr lang="es-ES" sz="2800" dirty="0" err="1"/>
              <a:t>pirimidina</a:t>
            </a:r>
            <a:r>
              <a:rPr lang="es-ES" sz="2800" dirty="0"/>
              <a:t>.</a:t>
            </a:r>
          </a:p>
          <a:p>
            <a:r>
              <a:rPr lang="es-ES" sz="2800" dirty="0"/>
              <a:t>Requiere de </a:t>
            </a:r>
            <a:r>
              <a:rPr lang="es-ES" sz="2800" dirty="0" err="1"/>
              <a:t>Carbamil</a:t>
            </a:r>
            <a:r>
              <a:rPr lang="es-ES" sz="2800" dirty="0"/>
              <a:t> fosfato</a:t>
            </a:r>
          </a:p>
          <a:p>
            <a:r>
              <a:rPr lang="es-ES" sz="2800" dirty="0"/>
              <a:t>Utiliza dos aminoácidos: Glutamina y </a:t>
            </a:r>
            <a:r>
              <a:rPr lang="es-ES" sz="2800" dirty="0" err="1"/>
              <a:t>Aspartato</a:t>
            </a:r>
            <a:endParaRPr lang="es-ES" sz="2800" dirty="0"/>
          </a:p>
          <a:p>
            <a:r>
              <a:rPr lang="es-ES" sz="2800" dirty="0"/>
              <a:t>Se sintetiza UTP y CTP</a:t>
            </a:r>
          </a:p>
          <a:p>
            <a:pPr>
              <a:buFontTx/>
              <a:buNone/>
            </a:pPr>
            <a:endParaRPr lang="es-ES" sz="2800" dirty="0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BIOSINTESIS DE NUCLEOTIDOS PIRIMIDINICOS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48" name="Text Box 44"/>
          <p:cNvSpPr txBox="1">
            <a:spLocks noChangeArrowheads="1"/>
          </p:cNvSpPr>
          <p:nvPr/>
        </p:nvSpPr>
        <p:spPr bwMode="auto">
          <a:xfrm>
            <a:off x="4356100" y="5283200"/>
            <a:ext cx="1439863" cy="10985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72743" name="AutoShape 39"/>
          <p:cNvSpPr>
            <a:spLocks noChangeArrowheads="1"/>
          </p:cNvSpPr>
          <p:nvPr/>
        </p:nvSpPr>
        <p:spPr bwMode="auto">
          <a:xfrm>
            <a:off x="5867400" y="5876925"/>
            <a:ext cx="433388" cy="503238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74848" y="125413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BIOSINTESIS DE CARBAMILFOSFATO</a:t>
            </a:r>
          </a:p>
        </p:txBody>
      </p:sp>
      <p:pic>
        <p:nvPicPr>
          <p:cNvPr id="72723" name="Picture 19" descr="glu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25144"/>
            <a:ext cx="1481138" cy="1931987"/>
          </a:xfrm>
          <a:noFill/>
          <a:ln/>
        </p:spPr>
      </p:pic>
      <p:pic>
        <p:nvPicPr>
          <p:cNvPr id="72715" name="Picture 11" descr="gl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b="4222"/>
          <a:stretch>
            <a:fillRect/>
          </a:stretch>
        </p:blipFill>
        <p:spPr>
          <a:xfrm>
            <a:off x="98400" y="1484313"/>
            <a:ext cx="1665288" cy="2232025"/>
          </a:xfrm>
          <a:noFill/>
          <a:ln/>
        </p:spPr>
      </p:pic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2916238" y="1916113"/>
            <a:ext cx="576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 baseline="0"/>
              <a:t>+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4067175" y="1916113"/>
            <a:ext cx="1512888" cy="6413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 baseline="0"/>
              <a:t>HCO</a:t>
            </a:r>
            <a:r>
              <a:rPr lang="es-ES" sz="3600" b="1" baseline="-25000"/>
              <a:t>3</a:t>
            </a:r>
            <a:endParaRPr lang="es-ES" sz="3600" b="1" baseline="0"/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179512" y="3573463"/>
            <a:ext cx="15843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 dirty="0"/>
              <a:t>Glutamina</a:t>
            </a:r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107504" y="6453188"/>
            <a:ext cx="15843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 dirty="0"/>
              <a:t>Glutamato</a:t>
            </a:r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5795963" y="3573463"/>
            <a:ext cx="2881312" cy="701675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/>
              <a:t>Carbamil fosfato sintetasa II</a:t>
            </a:r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4140200" y="2997200"/>
            <a:ext cx="79216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ATP</a:t>
            </a: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4211638" y="3716338"/>
            <a:ext cx="8636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ADP</a:t>
            </a:r>
          </a:p>
        </p:txBody>
      </p:sp>
      <p:sp>
        <p:nvSpPr>
          <p:cNvPr id="72734" name="Text Box 30"/>
          <p:cNvSpPr txBox="1">
            <a:spLocks noChangeArrowheads="1"/>
          </p:cNvSpPr>
          <p:nvPr/>
        </p:nvSpPr>
        <p:spPr bwMode="auto">
          <a:xfrm>
            <a:off x="3276600" y="5573713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 baseline="0"/>
              <a:t>+</a:t>
            </a:r>
          </a:p>
        </p:txBody>
      </p:sp>
      <p:sp>
        <p:nvSpPr>
          <p:cNvPr id="72742" name="Text Box 38"/>
          <p:cNvSpPr txBox="1">
            <a:spLocks noChangeArrowheads="1"/>
          </p:cNvSpPr>
          <p:nvPr/>
        </p:nvSpPr>
        <p:spPr bwMode="auto">
          <a:xfrm>
            <a:off x="4500563" y="5157192"/>
            <a:ext cx="388778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s-ES" sz="2400" b="1" baseline="0"/>
              <a:t>       O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endParaRPr lang="es-ES" sz="2400" b="1" baseline="0"/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s-ES" sz="2400" b="1" baseline="0"/>
              <a:t>H</a:t>
            </a:r>
            <a:r>
              <a:rPr lang="es-ES" sz="2400" b="1" baseline="-25000"/>
              <a:t>2</a:t>
            </a:r>
            <a:r>
              <a:rPr lang="es-ES" sz="2400" b="1" baseline="0"/>
              <a:t>N-C-O-P</a:t>
            </a:r>
          </a:p>
        </p:txBody>
      </p:sp>
      <p:sp>
        <p:nvSpPr>
          <p:cNvPr id="72746" name="Line 42"/>
          <p:cNvSpPr>
            <a:spLocks noChangeShapeType="1"/>
          </p:cNvSpPr>
          <p:nvPr/>
        </p:nvSpPr>
        <p:spPr bwMode="auto">
          <a:xfrm>
            <a:off x="5291138" y="5589588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2747" name="Line 43"/>
          <p:cNvSpPr>
            <a:spLocks noChangeShapeType="1"/>
          </p:cNvSpPr>
          <p:nvPr/>
        </p:nvSpPr>
        <p:spPr bwMode="auto">
          <a:xfrm>
            <a:off x="5364163" y="5589588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2749" name="Text Box 45"/>
          <p:cNvSpPr txBox="1">
            <a:spLocks noChangeArrowheads="1"/>
          </p:cNvSpPr>
          <p:nvPr/>
        </p:nvSpPr>
        <p:spPr bwMode="auto">
          <a:xfrm>
            <a:off x="827088" y="1557338"/>
            <a:ext cx="433387" cy="549275"/>
          </a:xfrm>
          <a:prstGeom prst="rect">
            <a:avLst/>
          </a:prstGeom>
          <a:solidFill>
            <a:srgbClr val="FCDDD2">
              <a:alpha val="5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</p:txBody>
      </p:sp>
      <p:pic>
        <p:nvPicPr>
          <p:cNvPr id="72752" name="Picture 48" descr="ARRWC100"/>
          <p:cNvPicPr>
            <a:picLocks noChangeAspect="1" noChangeArrowheads="1"/>
          </p:cNvPicPr>
          <p:nvPr/>
        </p:nvPicPr>
        <p:blipFill>
          <a:blip r:embed="rId4">
            <a:lum bright="-72000"/>
          </a:blip>
          <a:srcRect/>
          <a:stretch>
            <a:fillRect/>
          </a:stretch>
        </p:blipFill>
        <p:spPr bwMode="auto">
          <a:xfrm rot="-3753283">
            <a:off x="3449638" y="2967038"/>
            <a:ext cx="933450" cy="1136650"/>
          </a:xfrm>
          <a:prstGeom prst="rect">
            <a:avLst/>
          </a:prstGeom>
          <a:noFill/>
        </p:spPr>
      </p:pic>
      <p:pic>
        <p:nvPicPr>
          <p:cNvPr id="72754" name="Picture 50" descr="ARRWC234"/>
          <p:cNvPicPr>
            <a:picLocks noChangeAspect="1" noChangeArrowheads="1"/>
          </p:cNvPicPr>
          <p:nvPr/>
        </p:nvPicPr>
        <p:blipFill>
          <a:blip r:embed="rId5">
            <a:lum bright="-50000"/>
          </a:blip>
          <a:srcRect/>
          <a:stretch>
            <a:fillRect/>
          </a:stretch>
        </p:blipFill>
        <p:spPr bwMode="auto">
          <a:xfrm rot="11211888">
            <a:off x="3563938" y="4076700"/>
            <a:ext cx="2230437" cy="531813"/>
          </a:xfrm>
          <a:prstGeom prst="rect">
            <a:avLst/>
          </a:prstGeom>
          <a:noFill/>
        </p:spPr>
      </p:pic>
      <p:sp>
        <p:nvSpPr>
          <p:cNvPr id="72755" name="Text Box 51"/>
          <p:cNvSpPr txBox="1">
            <a:spLocks noChangeArrowheads="1"/>
          </p:cNvSpPr>
          <p:nvPr/>
        </p:nvSpPr>
        <p:spPr bwMode="auto">
          <a:xfrm>
            <a:off x="4067175" y="6453188"/>
            <a:ext cx="2447925" cy="3667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baseline="0"/>
              <a:t>Carbamil fosfato</a:t>
            </a:r>
            <a:endParaRPr lang="es-ES" b="1" baseline="0"/>
          </a:p>
        </p:txBody>
      </p:sp>
      <p:sp>
        <p:nvSpPr>
          <p:cNvPr id="2" name="1 Flecha abajo"/>
          <p:cNvSpPr/>
          <p:nvPr/>
        </p:nvSpPr>
        <p:spPr bwMode="auto">
          <a:xfrm>
            <a:off x="3131518" y="2708920"/>
            <a:ext cx="360362" cy="2232248"/>
          </a:xfrm>
          <a:prstGeom prst="downArrow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3000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s-ES_tradnl" sz="3200" b="1">
                <a:solidFill>
                  <a:schemeClr val="tx1"/>
                </a:solidFill>
              </a:rPr>
              <a:t>Esquema de la síntesis de UTP y CTP</a:t>
            </a:r>
            <a:endParaRPr lang="es-ES" sz="3200" b="1">
              <a:solidFill>
                <a:schemeClr val="tx1"/>
              </a:solidFill>
            </a:endParaRP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144463" y="1989138"/>
            <a:ext cx="8964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55000"/>
              </a:spcAft>
            </a:pPr>
            <a:r>
              <a:rPr lang="it-IT" sz="2400" b="1" baseline="0" dirty="0"/>
              <a:t>Carbamil-fosfato  +  Aspartato  	   N-Carbamil-aspartato +  Pi</a:t>
            </a:r>
            <a:r>
              <a:rPr lang="it-IT" sz="2400" b="1" dirty="0"/>
              <a:t>						</a:t>
            </a:r>
            <a:endParaRPr lang="es-ES" sz="2400" b="1" dirty="0"/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5580063" y="342900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baseline="0"/>
              <a:t>OROTATO</a:t>
            </a:r>
            <a:endParaRPr lang="es-ES" sz="2400" b="1" baseline="0"/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6732588" y="3933825"/>
            <a:ext cx="935037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F3300"/>
                </a:solidFill>
              </a:rPr>
              <a:t>PRPP</a:t>
            </a:r>
          </a:p>
        </p:txBody>
      </p:sp>
      <p:sp>
        <p:nvSpPr>
          <p:cNvPr id="169999" name="Rectangle 15"/>
          <p:cNvSpPr>
            <a:spLocks noChangeArrowheads="1"/>
          </p:cNvSpPr>
          <p:nvPr/>
        </p:nvSpPr>
        <p:spPr bwMode="auto">
          <a:xfrm>
            <a:off x="5867400" y="5013325"/>
            <a:ext cx="1008063" cy="476250"/>
          </a:xfrm>
          <a:prstGeom prst="rect">
            <a:avLst/>
          </a:prstGeom>
          <a:solidFill>
            <a:srgbClr val="B4DCEA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aseline="0"/>
              <a:t>UMP</a:t>
            </a:r>
          </a:p>
        </p:txBody>
      </p:sp>
      <p:sp>
        <p:nvSpPr>
          <p:cNvPr id="170001" name="Line 17"/>
          <p:cNvSpPr>
            <a:spLocks noChangeShapeType="1"/>
          </p:cNvSpPr>
          <p:nvPr/>
        </p:nvSpPr>
        <p:spPr bwMode="auto">
          <a:xfrm>
            <a:off x="4716463" y="2276475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2" name="Line 18"/>
          <p:cNvSpPr>
            <a:spLocks noChangeShapeType="1"/>
          </p:cNvSpPr>
          <p:nvPr/>
        </p:nvSpPr>
        <p:spPr bwMode="auto">
          <a:xfrm>
            <a:off x="6372225" y="24209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3" name="Line 19"/>
          <p:cNvSpPr>
            <a:spLocks noChangeShapeType="1"/>
          </p:cNvSpPr>
          <p:nvPr/>
        </p:nvSpPr>
        <p:spPr bwMode="auto">
          <a:xfrm>
            <a:off x="6372225" y="29972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4" name="Line 20"/>
          <p:cNvSpPr>
            <a:spLocks noChangeShapeType="1"/>
          </p:cNvSpPr>
          <p:nvPr/>
        </p:nvSpPr>
        <p:spPr bwMode="auto">
          <a:xfrm>
            <a:off x="6443663" y="3933825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5" name="Line 21"/>
          <p:cNvSpPr>
            <a:spLocks noChangeShapeType="1"/>
          </p:cNvSpPr>
          <p:nvPr/>
        </p:nvSpPr>
        <p:spPr bwMode="auto">
          <a:xfrm>
            <a:off x="6443663" y="443706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9" name="Rectangle 25"/>
          <p:cNvSpPr>
            <a:spLocks noChangeArrowheads="1"/>
          </p:cNvSpPr>
          <p:nvPr/>
        </p:nvSpPr>
        <p:spPr bwMode="auto">
          <a:xfrm>
            <a:off x="1908175" y="5013325"/>
            <a:ext cx="863600" cy="431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CTP</a:t>
            </a:r>
          </a:p>
        </p:txBody>
      </p:sp>
      <p:sp>
        <p:nvSpPr>
          <p:cNvPr id="170010" name="Rectangle 26"/>
          <p:cNvSpPr>
            <a:spLocks noChangeArrowheads="1"/>
          </p:cNvSpPr>
          <p:nvPr/>
        </p:nvSpPr>
        <p:spPr bwMode="auto">
          <a:xfrm>
            <a:off x="3995738" y="5084763"/>
            <a:ext cx="863600" cy="431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UTP</a:t>
            </a:r>
          </a:p>
        </p:txBody>
      </p:sp>
      <p:sp>
        <p:nvSpPr>
          <p:cNvPr id="170011" name="Line 27"/>
          <p:cNvSpPr>
            <a:spLocks noChangeShapeType="1"/>
          </p:cNvSpPr>
          <p:nvPr/>
        </p:nvSpPr>
        <p:spPr bwMode="auto">
          <a:xfrm flipH="1">
            <a:off x="5508625" y="5229225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12" name="Line 28"/>
          <p:cNvSpPr>
            <a:spLocks noChangeShapeType="1"/>
          </p:cNvSpPr>
          <p:nvPr/>
        </p:nvSpPr>
        <p:spPr bwMode="auto">
          <a:xfrm flipH="1">
            <a:off x="5076825" y="5229225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13" name="Line 29"/>
          <p:cNvSpPr>
            <a:spLocks noChangeShapeType="1"/>
          </p:cNvSpPr>
          <p:nvPr/>
        </p:nvSpPr>
        <p:spPr bwMode="auto">
          <a:xfrm flipH="1">
            <a:off x="2916238" y="5300663"/>
            <a:ext cx="935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14" name="Oval 30"/>
          <p:cNvSpPr>
            <a:spLocks noChangeArrowheads="1"/>
          </p:cNvSpPr>
          <p:nvPr/>
        </p:nvSpPr>
        <p:spPr bwMode="auto">
          <a:xfrm>
            <a:off x="3492500" y="5661025"/>
            <a:ext cx="1008063" cy="647700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Glutm</a:t>
            </a:r>
            <a:endParaRPr lang="es-ES" sz="2000" b="1" baseline="0"/>
          </a:p>
        </p:txBody>
      </p:sp>
      <p:sp>
        <p:nvSpPr>
          <p:cNvPr id="170015" name="Oval 31"/>
          <p:cNvSpPr>
            <a:spLocks noChangeArrowheads="1"/>
          </p:cNvSpPr>
          <p:nvPr/>
        </p:nvSpPr>
        <p:spPr bwMode="auto">
          <a:xfrm>
            <a:off x="2339975" y="5734050"/>
            <a:ext cx="792163" cy="574675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Glu</a:t>
            </a:r>
            <a:endParaRPr lang="es-ES" sz="2000" b="1" baseline="0"/>
          </a:p>
        </p:txBody>
      </p:sp>
      <p:sp>
        <p:nvSpPr>
          <p:cNvPr id="170016" name="AutoShape 32"/>
          <p:cNvSpPr>
            <a:spLocks noChangeArrowheads="1"/>
          </p:cNvSpPr>
          <p:nvPr/>
        </p:nvSpPr>
        <p:spPr bwMode="auto">
          <a:xfrm rot="5156417">
            <a:off x="3275806" y="5156995"/>
            <a:ext cx="288925" cy="576262"/>
          </a:xfrm>
          <a:prstGeom prst="curvedRightArrow">
            <a:avLst>
              <a:gd name="adj1" fmla="val 39890"/>
              <a:gd name="adj2" fmla="val 7978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70017" name="AutoShape 33"/>
          <p:cNvSpPr>
            <a:spLocks noChangeArrowheads="1"/>
          </p:cNvSpPr>
          <p:nvPr/>
        </p:nvSpPr>
        <p:spPr bwMode="auto">
          <a:xfrm>
            <a:off x="2916238" y="4221163"/>
            <a:ext cx="935037" cy="8636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 baseline="0"/>
              <a:t>ATP</a:t>
            </a:r>
            <a:endParaRPr lang="es-ES" sz="2400" b="1" baseline="0"/>
          </a:p>
        </p:txBody>
      </p:sp>
      <p:sp>
        <p:nvSpPr>
          <p:cNvPr id="170018" name="AutoShape 34"/>
          <p:cNvSpPr>
            <a:spLocks noChangeArrowheads="1"/>
          </p:cNvSpPr>
          <p:nvPr/>
        </p:nvSpPr>
        <p:spPr bwMode="auto">
          <a:xfrm>
            <a:off x="5003800" y="3933825"/>
            <a:ext cx="1081088" cy="12954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2</a:t>
            </a:r>
          </a:p>
          <a:p>
            <a:pPr algn="ctr"/>
            <a:r>
              <a:rPr lang="es-ES_tradnl" sz="2000" b="1" baseline="0"/>
              <a:t>ATP</a:t>
            </a:r>
            <a:endParaRPr lang="es-ES" sz="2000" b="1" baseline="0"/>
          </a:p>
        </p:txBody>
      </p:sp>
      <p:sp>
        <p:nvSpPr>
          <p:cNvPr id="170019" name="AutoShape 35"/>
          <p:cNvSpPr>
            <a:spLocks noChangeArrowheads="1"/>
          </p:cNvSpPr>
          <p:nvPr/>
        </p:nvSpPr>
        <p:spPr bwMode="auto">
          <a:xfrm>
            <a:off x="7524750" y="4292600"/>
            <a:ext cx="935038" cy="8636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 baseline="0"/>
              <a:t>ATP</a:t>
            </a:r>
            <a:endParaRPr lang="es-ES" sz="2400" b="1" baseline="0"/>
          </a:p>
        </p:txBody>
      </p:sp>
      <p:sp>
        <p:nvSpPr>
          <p:cNvPr id="170020" name="AutoShape 36"/>
          <p:cNvSpPr>
            <a:spLocks noChangeArrowheads="1"/>
          </p:cNvSpPr>
          <p:nvPr/>
        </p:nvSpPr>
        <p:spPr bwMode="auto">
          <a:xfrm>
            <a:off x="468313" y="2852738"/>
            <a:ext cx="935037" cy="8636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 baseline="0"/>
              <a:t>ATP</a:t>
            </a:r>
            <a:endParaRPr lang="es-ES" sz="2400" b="1" baseline="0"/>
          </a:p>
        </p:txBody>
      </p:sp>
      <p:sp>
        <p:nvSpPr>
          <p:cNvPr id="170021" name="Line 37"/>
          <p:cNvSpPr>
            <a:spLocks noChangeShapeType="1"/>
          </p:cNvSpPr>
          <p:nvPr/>
        </p:nvSpPr>
        <p:spPr bwMode="auto">
          <a:xfrm flipH="1" flipV="1">
            <a:off x="7092950" y="4292600"/>
            <a:ext cx="358775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23" name="Line 39"/>
          <p:cNvSpPr>
            <a:spLocks noChangeShapeType="1"/>
          </p:cNvSpPr>
          <p:nvPr/>
        </p:nvSpPr>
        <p:spPr bwMode="auto">
          <a:xfrm flipV="1">
            <a:off x="1185863" y="2492375"/>
            <a:ext cx="577850" cy="5762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2" name="1 CuadroTexto"/>
          <p:cNvSpPr txBox="1"/>
          <p:nvPr/>
        </p:nvSpPr>
        <p:spPr>
          <a:xfrm>
            <a:off x="3492500" y="2636838"/>
            <a:ext cx="2159794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b="1" i="1" dirty="0" err="1" smtClean="0">
                <a:solidFill>
                  <a:srgbClr val="FF0000"/>
                </a:solidFill>
                <a:latin typeface="+mn-lt"/>
              </a:rPr>
              <a:t>Aspartato</a:t>
            </a:r>
            <a:r>
              <a:rPr lang="es-AR" sz="3200" b="1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AR" sz="3200" b="1" i="1" dirty="0" err="1" smtClean="0">
                <a:solidFill>
                  <a:srgbClr val="FF0000"/>
                </a:solidFill>
                <a:latin typeface="+mn-lt"/>
              </a:rPr>
              <a:t>transcarbamilasa</a:t>
            </a:r>
            <a:endParaRPr lang="es-AR" sz="32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3 Flecha arriba"/>
          <p:cNvSpPr/>
          <p:nvPr/>
        </p:nvSpPr>
        <p:spPr>
          <a:xfrm>
            <a:off x="4788024" y="2412405"/>
            <a:ext cx="143669" cy="4405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regulacion AT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8000" contrast="18000"/>
          </a:blip>
          <a:srcRect/>
          <a:stretch>
            <a:fillRect/>
          </a:stretch>
        </p:blipFill>
        <p:spPr>
          <a:xfrm>
            <a:off x="1763713" y="1493838"/>
            <a:ext cx="5400675" cy="5337175"/>
          </a:xfrm>
          <a:noFill/>
          <a:ln/>
        </p:spPr>
      </p:pic>
      <p:sp>
        <p:nvSpPr>
          <p:cNvPr id="75781" name="Rectangle 5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REGULACION DE LA </a:t>
            </a:r>
            <a:r>
              <a:rPr lang="es-ES" sz="3200" b="1" i="1">
                <a:solidFill>
                  <a:schemeClr val="tx1"/>
                </a:solidFill>
              </a:rPr>
              <a:t>ATCasa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635375" y="6491288"/>
            <a:ext cx="24479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Aspartato (mM)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 rot="16200000">
            <a:off x="796925" y="3748088"/>
            <a:ext cx="2665413" cy="585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es-ES" baseline="0"/>
              <a:t>Velocidad de reacción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41" name="Rectangle 17"/>
          <p:cNvSpPr>
            <a:spLocks noGrp="1" noChangeArrowheads="1"/>
          </p:cNvSpPr>
          <p:nvPr>
            <p:ph idx="1"/>
          </p:nvPr>
        </p:nvSpPr>
        <p:spPr>
          <a:xfrm>
            <a:off x="827584" y="2060848"/>
            <a:ext cx="7408333" cy="403244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/>
              <a:t>Se forman compuestos muy solubles que pueden ser eliminados fácilmente.</a:t>
            </a:r>
          </a:p>
          <a:p>
            <a:pPr>
              <a:lnSpc>
                <a:spcPct val="90000"/>
              </a:lnSpc>
            </a:pPr>
            <a:endParaRPr lang="es-ES_tradnl" sz="2800" dirty="0"/>
          </a:p>
          <a:p>
            <a:pPr>
              <a:lnSpc>
                <a:spcPct val="90000"/>
              </a:lnSpc>
            </a:pPr>
            <a:r>
              <a:rPr lang="es-ES_tradnl" sz="2800" dirty="0"/>
              <a:t>Los productos de degradación son: </a:t>
            </a:r>
            <a:r>
              <a:rPr lang="es-MX" sz="2800" b="1" dirty="0"/>
              <a:t>CO</a:t>
            </a:r>
            <a:r>
              <a:rPr lang="es-MX" sz="2800" b="1" baseline="-25000" dirty="0"/>
              <a:t>2</a:t>
            </a:r>
            <a:r>
              <a:rPr lang="es-MX" sz="2800" b="1" dirty="0"/>
              <a:t>,  NH</a:t>
            </a:r>
            <a:r>
              <a:rPr lang="es-MX" sz="2800" b="1" baseline="-25000" dirty="0"/>
              <a:t>4</a:t>
            </a:r>
            <a:r>
              <a:rPr lang="es-MX" sz="2800" b="1" baseline="30000" dirty="0"/>
              <a:t>+</a:t>
            </a:r>
            <a:r>
              <a:rPr lang="es-MX" sz="2800" b="1" dirty="0"/>
              <a:t>, </a:t>
            </a:r>
            <a:r>
              <a:rPr lang="es-MX" sz="2800" b="1" dirty="0">
                <a:latin typeface="Symbol" pitchFamily="18" charset="2"/>
              </a:rPr>
              <a:t>b</a:t>
            </a:r>
            <a:r>
              <a:rPr lang="es-MX" sz="2800" b="1" dirty="0"/>
              <a:t>-</a:t>
            </a:r>
            <a:r>
              <a:rPr lang="es-MX" sz="2800" b="1" dirty="0" err="1"/>
              <a:t>alanina</a:t>
            </a:r>
            <a:r>
              <a:rPr lang="es-MX" sz="2800" b="1" dirty="0"/>
              <a:t> y </a:t>
            </a:r>
            <a:r>
              <a:rPr lang="es-MX" sz="2800" b="1" dirty="0">
                <a:latin typeface="Symbol" pitchFamily="18" charset="2"/>
              </a:rPr>
              <a:t>b</a:t>
            </a:r>
            <a:r>
              <a:rPr lang="es-MX" sz="2800" b="1" dirty="0"/>
              <a:t>-</a:t>
            </a:r>
            <a:r>
              <a:rPr lang="es-MX" sz="2800" b="1" dirty="0" err="1"/>
              <a:t>aminoisobutirato</a:t>
            </a:r>
            <a:r>
              <a:rPr lang="es-MX" sz="2800" i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sz="2800" i="1" dirty="0"/>
          </a:p>
          <a:p>
            <a:pPr>
              <a:lnSpc>
                <a:spcPct val="90000"/>
              </a:lnSpc>
            </a:pPr>
            <a:r>
              <a:rPr lang="es-MX" sz="2800" dirty="0"/>
              <a:t>El</a:t>
            </a:r>
            <a:r>
              <a:rPr lang="es-MX" sz="2800" b="1" dirty="0">
                <a:latin typeface="Symbol" pitchFamily="18" charset="2"/>
              </a:rPr>
              <a:t> b</a:t>
            </a:r>
            <a:r>
              <a:rPr lang="es-MX" sz="2800" b="1" dirty="0"/>
              <a:t>-</a:t>
            </a:r>
            <a:r>
              <a:rPr lang="es-MX" sz="2800" b="1" dirty="0" err="1"/>
              <a:t>aminoisobutirato</a:t>
            </a:r>
            <a:r>
              <a:rPr lang="es-MX" sz="2800" b="1" dirty="0"/>
              <a:t> </a:t>
            </a:r>
            <a:r>
              <a:rPr lang="es-MX" sz="2800" dirty="0"/>
              <a:t>puede degradarse a</a:t>
            </a:r>
            <a:r>
              <a:rPr lang="es-MX" sz="2800" b="1" dirty="0"/>
              <a:t> </a:t>
            </a:r>
            <a:r>
              <a:rPr lang="es-MX" sz="2800" b="1" dirty="0" err="1"/>
              <a:t>Succinil-CoA</a:t>
            </a:r>
            <a:r>
              <a:rPr lang="es-MX" sz="2800" b="1" dirty="0"/>
              <a:t> </a:t>
            </a:r>
            <a:r>
              <a:rPr lang="es-MX" sz="2800" dirty="0"/>
              <a:t>que puede ingresar al Ciclo de Krebs.</a:t>
            </a:r>
            <a:endParaRPr lang="es-ES" sz="2800" dirty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s-ES_tradnl" sz="3200" b="1">
                <a:solidFill>
                  <a:schemeClr val="tx1"/>
                </a:solidFill>
              </a:rPr>
              <a:t>Degradación de Bases Pirimidínicas</a:t>
            </a:r>
            <a:endParaRPr lang="es-ES" sz="32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Biosintesis de desoxirribonucleotidos</a:t>
            </a:r>
          </a:p>
        </p:txBody>
      </p:sp>
      <p:pic>
        <p:nvPicPr>
          <p:cNvPr id="124933" name="Picture 5" descr="DAMP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16000"/>
          </a:blip>
          <a:srcRect t="6006" b="9082"/>
          <a:stretch>
            <a:fillRect/>
          </a:stretch>
        </p:blipFill>
        <p:spPr>
          <a:xfrm>
            <a:off x="323850" y="4183063"/>
            <a:ext cx="4038600" cy="2270125"/>
          </a:xfrm>
          <a:noFill/>
          <a:ln/>
        </p:spPr>
      </p:pic>
      <p:pic>
        <p:nvPicPr>
          <p:cNvPr id="124953" name="Picture 25" descr="ARRWC007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lum bright="-20000" contrast="34000"/>
          </a:blip>
          <a:srcRect/>
          <a:stretch>
            <a:fillRect/>
          </a:stretch>
        </p:blipFill>
        <p:spPr>
          <a:xfrm rot="10613498">
            <a:off x="4722813" y="2640013"/>
            <a:ext cx="641350" cy="2762250"/>
          </a:xfrm>
          <a:noFill/>
          <a:ln/>
        </p:spPr>
      </p:pic>
      <p:pic>
        <p:nvPicPr>
          <p:cNvPr id="124937" name="Picture 9" descr="5AMP"/>
          <p:cNvPicPr>
            <a:picLocks noChangeAspect="1" noChangeArrowheads="1"/>
          </p:cNvPicPr>
          <p:nvPr/>
        </p:nvPicPr>
        <p:blipFill>
          <a:blip r:embed="rId4">
            <a:lum bright="-18000"/>
          </a:blip>
          <a:srcRect t="8789" b="12158"/>
          <a:stretch>
            <a:fillRect/>
          </a:stretch>
        </p:blipFill>
        <p:spPr bwMode="auto">
          <a:xfrm>
            <a:off x="323850" y="1700213"/>
            <a:ext cx="3973513" cy="2301875"/>
          </a:xfrm>
          <a:prstGeom prst="rect">
            <a:avLst/>
          </a:prstGeom>
          <a:noFill/>
        </p:spPr>
      </p:pic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2843213" y="1484313"/>
            <a:ext cx="11525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Base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3059113" y="4149725"/>
            <a:ext cx="11525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Base</a:t>
            </a:r>
          </a:p>
        </p:txBody>
      </p:sp>
      <p:sp>
        <p:nvSpPr>
          <p:cNvPr id="124941" name="Oval 13"/>
          <p:cNvSpPr>
            <a:spLocks noChangeArrowheads="1"/>
          </p:cNvSpPr>
          <p:nvPr/>
        </p:nvSpPr>
        <p:spPr bwMode="auto">
          <a:xfrm>
            <a:off x="2411413" y="3644900"/>
            <a:ext cx="647700" cy="5032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FF3300"/>
                </a:solidFill>
              </a:rPr>
              <a:t>OH</a:t>
            </a:r>
          </a:p>
        </p:txBody>
      </p:sp>
      <p:sp>
        <p:nvSpPr>
          <p:cNvPr id="124942" name="Oval 14" descr="50%"/>
          <p:cNvSpPr>
            <a:spLocks noChangeArrowheads="1"/>
          </p:cNvSpPr>
          <p:nvPr/>
        </p:nvSpPr>
        <p:spPr bwMode="auto">
          <a:xfrm>
            <a:off x="8280400" y="4868863"/>
            <a:ext cx="863600" cy="792162"/>
          </a:xfrm>
          <a:prstGeom prst="ellipse">
            <a:avLst/>
          </a:prstGeom>
          <a:pattFill prst="pct50">
            <a:fgClr>
              <a:srgbClr val="EFF9A5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NADPH</a:t>
            </a:r>
          </a:p>
        </p:txBody>
      </p:sp>
      <p:sp>
        <p:nvSpPr>
          <p:cNvPr id="124943" name="Oval 15" descr="25%"/>
          <p:cNvSpPr>
            <a:spLocks noChangeArrowheads="1"/>
          </p:cNvSpPr>
          <p:nvPr/>
        </p:nvSpPr>
        <p:spPr bwMode="auto">
          <a:xfrm>
            <a:off x="8208963" y="5876925"/>
            <a:ext cx="935037" cy="503238"/>
          </a:xfrm>
          <a:prstGeom prst="ellipse">
            <a:avLst/>
          </a:prstGeom>
          <a:pattFill prst="pct25">
            <a:fgClr>
              <a:srgbClr val="EFF9A5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+ H</a:t>
            </a:r>
            <a:r>
              <a:rPr lang="es-ES"/>
              <a:t>+</a:t>
            </a:r>
            <a:endParaRPr lang="es-ES" baseline="0"/>
          </a:p>
        </p:txBody>
      </p:sp>
      <p:sp>
        <p:nvSpPr>
          <p:cNvPr id="124944" name="AutoShape 16"/>
          <p:cNvSpPr>
            <a:spLocks noChangeArrowheads="1"/>
          </p:cNvSpPr>
          <p:nvPr/>
        </p:nvSpPr>
        <p:spPr bwMode="auto">
          <a:xfrm>
            <a:off x="4859338" y="1989138"/>
            <a:ext cx="3024187" cy="8636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baseline="0"/>
          </a:p>
          <a:p>
            <a:pPr algn="ctr"/>
            <a:r>
              <a:rPr lang="es-ES" baseline="0"/>
              <a:t>Tiorredoxina (SH</a:t>
            </a:r>
            <a:r>
              <a:rPr lang="es-ES" baseline="-25000"/>
              <a:t>2</a:t>
            </a:r>
            <a:r>
              <a:rPr lang="es-ES" baseline="0"/>
              <a:t>)</a:t>
            </a:r>
          </a:p>
          <a:p>
            <a:pPr algn="ctr"/>
            <a:endParaRPr lang="es-ES" baseline="0"/>
          </a:p>
        </p:txBody>
      </p:sp>
      <p:sp>
        <p:nvSpPr>
          <p:cNvPr id="124945" name="AutoShape 17"/>
          <p:cNvSpPr>
            <a:spLocks noChangeArrowheads="1"/>
          </p:cNvSpPr>
          <p:nvPr/>
        </p:nvSpPr>
        <p:spPr bwMode="auto">
          <a:xfrm>
            <a:off x="4716463" y="5157192"/>
            <a:ext cx="3027362" cy="8636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baseline="0" dirty="0"/>
          </a:p>
          <a:p>
            <a:pPr algn="ctr"/>
            <a:r>
              <a:rPr lang="es-ES" baseline="0" dirty="0" err="1"/>
              <a:t>Tiorredoxina</a:t>
            </a:r>
            <a:r>
              <a:rPr lang="es-ES" baseline="0" dirty="0"/>
              <a:t> (S-S)</a:t>
            </a:r>
          </a:p>
          <a:p>
            <a:pPr algn="ctr"/>
            <a:endParaRPr lang="es-ES" baseline="0" dirty="0"/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5003800" y="3573463"/>
            <a:ext cx="1943100" cy="6413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 baseline="0"/>
              <a:t>Ribonucleótido reductasa</a:t>
            </a:r>
          </a:p>
        </p:txBody>
      </p:sp>
      <p:sp>
        <p:nvSpPr>
          <p:cNvPr id="124948" name="Oval 20"/>
          <p:cNvSpPr>
            <a:spLocks noChangeArrowheads="1"/>
          </p:cNvSpPr>
          <p:nvPr/>
        </p:nvSpPr>
        <p:spPr bwMode="auto">
          <a:xfrm>
            <a:off x="1979613" y="6065838"/>
            <a:ext cx="647700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FF3300"/>
                </a:solidFill>
              </a:rPr>
              <a:t>H</a:t>
            </a:r>
          </a:p>
        </p:txBody>
      </p:sp>
      <p:sp>
        <p:nvSpPr>
          <p:cNvPr id="124949" name="Oval 21"/>
          <p:cNvSpPr>
            <a:spLocks noChangeArrowheads="1"/>
          </p:cNvSpPr>
          <p:nvPr/>
        </p:nvSpPr>
        <p:spPr bwMode="auto">
          <a:xfrm>
            <a:off x="8280400" y="2708275"/>
            <a:ext cx="863600" cy="792163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NADP</a:t>
            </a:r>
            <a:r>
              <a:rPr lang="es-ES"/>
              <a:t>+</a:t>
            </a:r>
            <a:endParaRPr lang="es-ES" baseline="0"/>
          </a:p>
        </p:txBody>
      </p:sp>
      <p:pic>
        <p:nvPicPr>
          <p:cNvPr id="124955" name="Picture 27" descr="ARRWC008"/>
          <p:cNvPicPr>
            <a:picLocks noChangeAspect="1" noChangeArrowheads="1"/>
          </p:cNvPicPr>
          <p:nvPr/>
        </p:nvPicPr>
        <p:blipFill>
          <a:blip r:embed="rId5">
            <a:lum bright="-18000" contrast="32000"/>
          </a:blip>
          <a:srcRect/>
          <a:stretch>
            <a:fillRect/>
          </a:stretch>
        </p:blipFill>
        <p:spPr bwMode="auto">
          <a:xfrm rot="10575179">
            <a:off x="4140200" y="2693988"/>
            <a:ext cx="584200" cy="2743200"/>
          </a:xfrm>
          <a:prstGeom prst="rect">
            <a:avLst/>
          </a:prstGeom>
          <a:noFill/>
        </p:spPr>
      </p:pic>
      <p:pic>
        <p:nvPicPr>
          <p:cNvPr id="124957" name="Picture 29" descr="ARRWC007"/>
          <p:cNvPicPr>
            <a:picLocks noChangeAspect="1" noChangeArrowheads="1"/>
          </p:cNvPicPr>
          <p:nvPr/>
        </p:nvPicPr>
        <p:blipFill>
          <a:blip r:embed="rId3">
            <a:lum bright="-24000" contrast="30000"/>
          </a:blip>
          <a:srcRect/>
          <a:stretch>
            <a:fillRect/>
          </a:stretch>
        </p:blipFill>
        <p:spPr bwMode="auto">
          <a:xfrm rot="212502">
            <a:off x="7451725" y="2705100"/>
            <a:ext cx="503238" cy="2617788"/>
          </a:xfrm>
          <a:prstGeom prst="rect">
            <a:avLst/>
          </a:prstGeom>
          <a:noFill/>
        </p:spPr>
      </p:pic>
      <p:pic>
        <p:nvPicPr>
          <p:cNvPr id="124959" name="Picture 31" descr="ARRWC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78763" y="3357563"/>
            <a:ext cx="515937" cy="1800225"/>
          </a:xfrm>
          <a:prstGeom prst="rect">
            <a:avLst/>
          </a:prstGeom>
          <a:noFill/>
        </p:spPr>
      </p:pic>
      <p:sp>
        <p:nvSpPr>
          <p:cNvPr id="124947" name="Text Box 19"/>
          <p:cNvSpPr txBox="1">
            <a:spLocks noChangeArrowheads="1"/>
          </p:cNvSpPr>
          <p:nvPr/>
        </p:nvSpPr>
        <p:spPr bwMode="auto">
          <a:xfrm rot="-1677364">
            <a:off x="6877050" y="4076700"/>
            <a:ext cx="1943100" cy="6413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 baseline="0"/>
              <a:t>Tiorredoxina reductasa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 flipV="1">
            <a:off x="7371348" y="5588992"/>
            <a:ext cx="909052" cy="98008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729295" y="6237312"/>
            <a:ext cx="301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aseline="0" dirty="0" smtClean="0">
                <a:latin typeface="Arial Rounded MT Bold" panose="020F0704030504030204" pitchFamily="34" charset="0"/>
              </a:rPr>
              <a:t>proveniente de la vía de las pentosas</a:t>
            </a:r>
            <a:endParaRPr lang="es-AR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7" name="Picture 5" descr="fi22p1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6000"/>
          </a:blip>
          <a:srcRect b="59993"/>
          <a:stretch>
            <a:fillRect/>
          </a:stretch>
        </p:blipFill>
        <p:spPr>
          <a:xfrm>
            <a:off x="1547813" y="2325688"/>
            <a:ext cx="6337300" cy="2327275"/>
          </a:xfrm>
          <a:noFill/>
          <a:ln/>
        </p:spPr>
      </p:pic>
      <p:sp>
        <p:nvSpPr>
          <p:cNvPr id="125958" name="Rectangle 6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BIOSINTESIS DE TMP</a:t>
            </a: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4140200" y="3716338"/>
            <a:ext cx="1295400" cy="701675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i="1" baseline="0"/>
              <a:t>Timidilato sintasa</a:t>
            </a: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2124075" y="3933825"/>
            <a:ext cx="863600" cy="503238"/>
          </a:xfrm>
          <a:prstGeom prst="rect">
            <a:avLst/>
          </a:prstGeom>
          <a:solidFill>
            <a:schemeClr val="accent1">
              <a:alpha val="32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6732588" y="3933825"/>
            <a:ext cx="863600" cy="503238"/>
          </a:xfrm>
          <a:prstGeom prst="rect">
            <a:avLst/>
          </a:prstGeom>
          <a:solidFill>
            <a:schemeClr val="accent1">
              <a:alpha val="32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6877050" y="2349500"/>
            <a:ext cx="1079500" cy="404813"/>
          </a:xfrm>
          <a:prstGeom prst="rect">
            <a:avLst/>
          </a:prstGeom>
          <a:solidFill>
            <a:srgbClr val="B4DCEA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CH</a:t>
            </a:r>
            <a:r>
              <a:rPr lang="es-ES" b="1" baseline="-25000"/>
              <a:t>3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1547813" y="4760317"/>
            <a:ext cx="6337300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 dirty="0">
                <a:solidFill>
                  <a:schemeClr val="accent2"/>
                </a:solidFill>
              </a:rPr>
              <a:t>N</a:t>
            </a:r>
            <a:r>
              <a:rPr lang="es-ES" sz="2000" b="1" dirty="0">
                <a:solidFill>
                  <a:schemeClr val="accent2"/>
                </a:solidFill>
              </a:rPr>
              <a:t>5,10</a:t>
            </a:r>
            <a:r>
              <a:rPr lang="es-ES" sz="2000" b="1" baseline="0" dirty="0">
                <a:solidFill>
                  <a:schemeClr val="accent2"/>
                </a:solidFill>
              </a:rPr>
              <a:t> </a:t>
            </a:r>
            <a:r>
              <a:rPr lang="es-ES" sz="2000" b="1" baseline="0" dirty="0" err="1">
                <a:solidFill>
                  <a:schemeClr val="accent2"/>
                </a:solidFill>
              </a:rPr>
              <a:t>metilen</a:t>
            </a:r>
            <a:r>
              <a:rPr lang="es-ES" sz="2000" b="1" baseline="0" dirty="0">
                <a:solidFill>
                  <a:schemeClr val="accent2"/>
                </a:solidFill>
              </a:rPr>
              <a:t> FH</a:t>
            </a:r>
            <a:r>
              <a:rPr lang="es-ES" sz="2000" b="1" baseline="-25000" dirty="0">
                <a:solidFill>
                  <a:schemeClr val="accent2"/>
                </a:solidFill>
              </a:rPr>
              <a:t>4  </a:t>
            </a:r>
            <a:r>
              <a:rPr lang="es-ES" sz="2000" b="1" baseline="0" dirty="0">
                <a:solidFill>
                  <a:schemeClr val="accent2"/>
                </a:solidFill>
              </a:rPr>
              <a:t>                                        DHF</a:t>
            </a:r>
            <a:endParaRPr lang="es-ES" sz="2000" b="1" baseline="-25000" dirty="0">
              <a:solidFill>
                <a:schemeClr val="accent2"/>
              </a:solidFill>
            </a:endParaRPr>
          </a:p>
        </p:txBody>
      </p:sp>
      <p:sp>
        <p:nvSpPr>
          <p:cNvPr id="2" name="1 Elipse"/>
          <p:cNvSpPr/>
          <p:nvPr/>
        </p:nvSpPr>
        <p:spPr>
          <a:xfrm>
            <a:off x="1187624" y="4652963"/>
            <a:ext cx="2664296" cy="6482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" name="2 Flecha arriba"/>
          <p:cNvSpPr/>
          <p:nvPr/>
        </p:nvSpPr>
        <p:spPr>
          <a:xfrm>
            <a:off x="3132187" y="5301208"/>
            <a:ext cx="287685" cy="50405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3 CuadroTexto"/>
          <p:cNvSpPr txBox="1"/>
          <p:nvPr/>
        </p:nvSpPr>
        <p:spPr>
          <a:xfrm>
            <a:off x="1691680" y="594928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aseline="0" dirty="0" smtClean="0">
                <a:solidFill>
                  <a:srgbClr val="FF0000"/>
                </a:solidFill>
              </a:rPr>
              <a:t>Derivado del ácido fólico</a:t>
            </a:r>
            <a:endParaRPr lang="es-A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solidFill>
                  <a:schemeClr val="tx1"/>
                </a:solidFill>
              </a:rPr>
              <a:t>BLANCO </a:t>
            </a:r>
            <a:r>
              <a:rPr lang="es-ES_tradnl" dirty="0">
                <a:solidFill>
                  <a:schemeClr val="tx1"/>
                </a:solidFill>
              </a:rPr>
              <a:t>A., “Química Biológica”, Ed. El Ateneo, 8a </a:t>
            </a:r>
            <a:r>
              <a:rPr lang="es-ES_tradnl" dirty="0" err="1">
                <a:solidFill>
                  <a:schemeClr val="tx1"/>
                </a:solidFill>
              </a:rPr>
              <a:t>edic</a:t>
            </a:r>
            <a:r>
              <a:rPr lang="es-ES_tradnl" dirty="0">
                <a:solidFill>
                  <a:schemeClr val="tx1"/>
                </a:solidFill>
              </a:rPr>
              <a:t>., Bs. As. (2007).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solidFill>
                  <a:schemeClr val="tx1"/>
                </a:solidFill>
              </a:rPr>
              <a:t>LEHNINGER</a:t>
            </a:r>
            <a:r>
              <a:rPr lang="es-ES_tradnl" dirty="0">
                <a:solidFill>
                  <a:schemeClr val="tx1"/>
                </a:solidFill>
              </a:rPr>
              <a:t>, A.L., "Principios de Bioquímica", Ed. Omega, 4ª ed. (2008).</a:t>
            </a:r>
          </a:p>
          <a:p>
            <a:r>
              <a:rPr lang="es-AR" dirty="0" smtClean="0">
                <a:solidFill>
                  <a:schemeClr val="tx1"/>
                </a:solidFill>
              </a:rPr>
              <a:t>BENYON, S</a:t>
            </a:r>
            <a:r>
              <a:rPr lang="es-AR" dirty="0">
                <a:solidFill>
                  <a:schemeClr val="tx1"/>
                </a:solidFill>
              </a:rPr>
              <a:t>. </a:t>
            </a:r>
            <a:r>
              <a:rPr lang="es-AR" dirty="0" smtClean="0">
                <a:solidFill>
                  <a:schemeClr val="tx1"/>
                </a:solidFill>
              </a:rPr>
              <a:t>“</a:t>
            </a:r>
            <a:r>
              <a:rPr lang="es-AR" dirty="0">
                <a:solidFill>
                  <a:schemeClr val="tx1"/>
                </a:solidFill>
              </a:rPr>
              <a:t>Metabolismo y nutrición”. </a:t>
            </a:r>
            <a:r>
              <a:rPr lang="es-AR" dirty="0" err="1" smtClean="0">
                <a:solidFill>
                  <a:schemeClr val="tx1"/>
                </a:solidFill>
              </a:rPr>
              <a:t>Harcourt</a:t>
            </a:r>
            <a:r>
              <a:rPr lang="es-AR" dirty="0" smtClean="0">
                <a:solidFill>
                  <a:schemeClr val="tx1"/>
                </a:solidFill>
              </a:rPr>
              <a:t> </a:t>
            </a:r>
            <a:r>
              <a:rPr lang="es-AR" dirty="0" err="1">
                <a:solidFill>
                  <a:schemeClr val="tx1"/>
                </a:solidFill>
              </a:rPr>
              <a:t>Brace</a:t>
            </a:r>
            <a:r>
              <a:rPr lang="es-AR" dirty="0">
                <a:solidFill>
                  <a:schemeClr val="tx1"/>
                </a:solidFill>
              </a:rPr>
              <a:t> (1998)</a:t>
            </a:r>
          </a:p>
          <a:p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solidFill>
                  <a:schemeClr val="tx1"/>
                </a:solidFill>
              </a:rPr>
              <a:t>Bibliografía </a:t>
            </a: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09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>
          <a:solidFill>
            <a:srgbClr val="B7CDC5"/>
          </a:solidFill>
          <a:ln>
            <a:solidFill>
              <a:schemeClr val="hlink"/>
            </a:solidFill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AR" sz="4000" dirty="0" smtClean="0">
                <a:solidFill>
                  <a:schemeClr val="tx1"/>
                </a:solidFill>
              </a:rPr>
              <a:t>BIOSINTESIS DE ALA              </a:t>
            </a:r>
            <a:br>
              <a:rPr lang="es-ES" altLang="es-AR" sz="4000" dirty="0" smtClean="0">
                <a:solidFill>
                  <a:schemeClr val="tx1"/>
                </a:solidFill>
              </a:rPr>
            </a:br>
            <a:r>
              <a:rPr lang="es-ES" altLang="es-AR" sz="4000" dirty="0" smtClean="0">
                <a:solidFill>
                  <a:schemeClr val="tx1"/>
                </a:solidFill>
              </a:rPr>
              <a:t> (Acido </a:t>
            </a:r>
            <a:r>
              <a:rPr lang="es-ES" altLang="es-AR" sz="4000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s-ES" altLang="es-AR" sz="4000" dirty="0" smtClean="0">
                <a:solidFill>
                  <a:schemeClr val="tx1"/>
                </a:solidFill>
              </a:rPr>
              <a:t>-</a:t>
            </a:r>
            <a:r>
              <a:rPr lang="es-ES" altLang="es-AR" sz="4000" dirty="0" err="1" smtClean="0">
                <a:solidFill>
                  <a:schemeClr val="tx1"/>
                </a:solidFill>
              </a:rPr>
              <a:t>Aminolevulínico</a:t>
            </a:r>
            <a:r>
              <a:rPr lang="es-ES" altLang="es-AR" sz="4000" dirty="0" smtClean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11267" name="Object 23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850900" y="2646363"/>
          <a:ext cx="3533775" cy="344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32" name="Image" r:id="rId3" imgW="5142857" imgH="5015873" progId="Photoshop.Image.9">
                  <p:embed/>
                </p:oleObj>
              </mc:Choice>
              <mc:Fallback>
                <p:oleObj name="Image" r:id="rId3" imgW="5142857" imgH="5015873" progId="Photoshop.Image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36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8804" b="61024"/>
                      <a:stretch>
                        <a:fillRect/>
                      </a:stretch>
                    </p:blipFill>
                    <p:spPr bwMode="auto">
                      <a:xfrm>
                        <a:off x="850900" y="2646363"/>
                        <a:ext cx="3533775" cy="344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25"/>
          <p:cNvGraphicFramePr>
            <a:graphicFrameLocks noGrp="1" noChangeAspect="1"/>
          </p:cNvGraphicFramePr>
          <p:nvPr>
            <p:ph sz="quarter" idx="14"/>
          </p:nvPr>
        </p:nvGraphicFramePr>
        <p:xfrm>
          <a:off x="5784850" y="2695575"/>
          <a:ext cx="2819400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33" name="Image" r:id="rId5" imgW="5142857" imgH="5015873" progId="Photoshop.Image.9">
                  <p:embed/>
                </p:oleObj>
              </mc:Choice>
              <mc:Fallback>
                <p:oleObj name="Image" r:id="rId5" imgW="5142857" imgH="5015873" progId="Photoshop.Image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36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3380" t="40790" b="11649"/>
                      <a:stretch>
                        <a:fillRect/>
                      </a:stretch>
                    </p:blipFill>
                    <p:spPr bwMode="auto">
                      <a:xfrm>
                        <a:off x="5784850" y="2695575"/>
                        <a:ext cx="2819400" cy="274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811213" y="5589588"/>
            <a:ext cx="1223962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Glicina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987675" y="4219575"/>
            <a:ext cx="1325563" cy="830263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spcAft>
                <a:spcPct val="45000"/>
              </a:spcAft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ALAS-PPL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2035175" y="5589588"/>
            <a:ext cx="1800225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Succinil-CoA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3160713" y="3303588"/>
            <a:ext cx="1223962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CoA-SH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6588125" y="5445125"/>
            <a:ext cx="2016125" cy="519113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 b="1">
                <a:solidFill>
                  <a:schemeClr val="tx1"/>
                </a:solidFill>
                <a:latin typeface="Arial" charset="0"/>
              </a:rPr>
              <a:t>ALA</a:t>
            </a:r>
          </a:p>
        </p:txBody>
      </p:sp>
      <p:sp>
        <p:nvSpPr>
          <p:cNvPr id="11274" name="Rectangle 27"/>
          <p:cNvSpPr>
            <a:spLocks noChangeArrowheads="1"/>
          </p:cNvSpPr>
          <p:nvPr/>
        </p:nvSpPr>
        <p:spPr bwMode="auto">
          <a:xfrm>
            <a:off x="690563" y="4117975"/>
            <a:ext cx="1152525" cy="6477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5" name="Rectangle 28"/>
          <p:cNvSpPr>
            <a:spLocks noChangeArrowheads="1"/>
          </p:cNvSpPr>
          <p:nvPr/>
        </p:nvSpPr>
        <p:spPr bwMode="auto">
          <a:xfrm>
            <a:off x="6011863" y="3392488"/>
            <a:ext cx="647700" cy="50323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 rot="-1686081">
            <a:off x="3635375" y="4724400"/>
            <a:ext cx="2916238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 i="1">
                <a:latin typeface="Symbol" pitchFamily="18" charset="2"/>
              </a:rPr>
              <a:t>d</a:t>
            </a:r>
            <a:r>
              <a:rPr lang="es-ES" altLang="es-AR" b="1" i="1">
                <a:latin typeface="Arial" charset="0"/>
              </a:rPr>
              <a:t>-Aminolevulinato sintasa</a:t>
            </a:r>
          </a:p>
        </p:txBody>
      </p:sp>
      <p:sp>
        <p:nvSpPr>
          <p:cNvPr id="11277" name="Oval 29"/>
          <p:cNvSpPr>
            <a:spLocks noChangeArrowheads="1"/>
          </p:cNvSpPr>
          <p:nvPr/>
        </p:nvSpPr>
        <p:spPr bwMode="auto">
          <a:xfrm>
            <a:off x="5076825" y="6092825"/>
            <a:ext cx="3816350" cy="7651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A</a:t>
            </a:r>
            <a:r>
              <a:rPr lang="es-ES_tradnl" altLang="es-AR" sz="1800">
                <a:solidFill>
                  <a:schemeClr val="tx1"/>
                </a:solidFill>
                <a:latin typeface="Arial" charset="0"/>
              </a:rPr>
              <a:t>C.DELTA </a:t>
            </a: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A</a:t>
            </a:r>
            <a:r>
              <a:rPr lang="es-ES_tradnl" altLang="es-AR" sz="1800">
                <a:solidFill>
                  <a:schemeClr val="tx1"/>
                </a:solidFill>
                <a:latin typeface="Arial" charset="0"/>
              </a:rPr>
              <a:t>MINO </a:t>
            </a: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L</a:t>
            </a:r>
            <a:r>
              <a:rPr lang="es-ES_tradnl" altLang="es-AR" sz="1800">
                <a:solidFill>
                  <a:schemeClr val="tx1"/>
                </a:solidFill>
                <a:latin typeface="Arial" charset="0"/>
              </a:rPr>
              <a:t>EVULINICO</a:t>
            </a:r>
            <a:endParaRPr lang="es-ES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8" name="Oval 30"/>
          <p:cNvSpPr>
            <a:spLocks noChangeArrowheads="1"/>
          </p:cNvSpPr>
          <p:nvPr/>
        </p:nvSpPr>
        <p:spPr bwMode="auto">
          <a:xfrm>
            <a:off x="3635375" y="1627188"/>
            <a:ext cx="2663825" cy="1081087"/>
          </a:xfrm>
          <a:prstGeom prst="ellipse">
            <a:avLst/>
          </a:prstGeom>
          <a:solidFill>
            <a:srgbClr val="E0E92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EN MITOCONDRIA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9" name="Rectangle 31"/>
          <p:cNvSpPr>
            <a:spLocks noChangeArrowheads="1"/>
          </p:cNvSpPr>
          <p:nvPr/>
        </p:nvSpPr>
        <p:spPr bwMode="auto">
          <a:xfrm>
            <a:off x="7067550" y="4760913"/>
            <a:ext cx="1366838" cy="649287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93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animBg="1"/>
      <p:bldP spid="16397" grpId="0" animBg="1"/>
      <p:bldP spid="16398" grpId="0" animBg="1"/>
      <p:bldP spid="16399" grpId="0" animBg="1"/>
      <p:bldP spid="16400" grpId="0" animBg="1"/>
      <p:bldP spid="164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 descr="20%"/>
          <p:cNvSpPr>
            <a:spLocks noGrp="1" noChangeArrowheads="1"/>
          </p:cNvSpPr>
          <p:nvPr>
            <p:ph idx="1"/>
          </p:nvPr>
        </p:nvSpPr>
        <p:spPr>
          <a:pattFill prst="pct20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smtClean="0"/>
              <a:t>Enzima  alostérica mitocondrial.</a:t>
            </a:r>
          </a:p>
          <a:p>
            <a:pPr eaLnBrk="1" hangingPunct="1">
              <a:lnSpc>
                <a:spcPct val="90000"/>
              </a:lnSpc>
            </a:pPr>
            <a:r>
              <a:rPr lang="es-ES" altLang="es-AR" smtClean="0"/>
              <a:t>Controla la velocidad de síntesis de porfirinas.</a:t>
            </a:r>
          </a:p>
          <a:p>
            <a:pPr eaLnBrk="1" hangingPunct="1">
              <a:lnSpc>
                <a:spcPct val="90000"/>
              </a:lnSpc>
            </a:pPr>
            <a:r>
              <a:rPr lang="es-ES" altLang="es-AR" smtClean="0"/>
              <a:t>Es inhibida por el hemo, Hemoglobina y Hemoproteínas.</a:t>
            </a:r>
          </a:p>
          <a:p>
            <a:pPr eaLnBrk="1" hangingPunct="1">
              <a:lnSpc>
                <a:spcPct val="90000"/>
              </a:lnSpc>
            </a:pPr>
            <a:r>
              <a:rPr lang="es-ES" altLang="es-AR" smtClean="0"/>
              <a:t>Es activada por hormonas esteroides, eritropoyetina, etanol y barbituratos. 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s-AR" smtClean="0"/>
              <a:t>El hemo inhibe la transcripción de la enzima</a:t>
            </a:r>
            <a:endParaRPr lang="es-ES" altLang="es-AR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dirty="0" smtClean="0">
                <a:solidFill>
                  <a:schemeClr val="tx1"/>
                </a:solidFill>
              </a:rPr>
              <a:t>ALA SINTASA</a:t>
            </a:r>
          </a:p>
        </p:txBody>
      </p:sp>
    </p:spTree>
    <p:extLst>
      <p:ext uri="{BB962C8B-B14F-4D97-AF65-F5344CB8AC3E}">
        <p14:creationId xmlns:p14="http://schemas.microsoft.com/office/powerpoint/2010/main" val="85967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nimBg="1"/>
      <p:bldP spid="327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BIOSINTESIS DE PORFOBILINOGENO</a:t>
            </a:r>
          </a:p>
        </p:txBody>
      </p:sp>
      <p:graphicFrame>
        <p:nvGraphicFramePr>
          <p:cNvPr id="13315" name="Object 9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34925" y="1600200"/>
          <a:ext cx="3687763" cy="413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56" name="Image" r:id="rId3" imgW="5257143" imgH="5892063" progId="Photoshop.Image.9">
                  <p:embed/>
                </p:oleObj>
              </mc:Choice>
              <mc:Fallback>
                <p:oleObj name="Image" r:id="rId3" imgW="5257143" imgH="5892063" progId="Photoshop.Image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24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34988" b="50052"/>
                      <a:stretch>
                        <a:fillRect/>
                      </a:stretch>
                    </p:blipFill>
                    <p:spPr bwMode="auto">
                      <a:xfrm>
                        <a:off x="34925" y="1600200"/>
                        <a:ext cx="3687763" cy="413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492500" y="4292600"/>
            <a:ext cx="2160588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i="1">
                <a:solidFill>
                  <a:schemeClr val="tx1"/>
                </a:solidFill>
                <a:latin typeface="Arial" charset="0"/>
              </a:rPr>
              <a:t>Porfobilinógeno sintasa</a:t>
            </a:r>
          </a:p>
        </p:txBody>
      </p:sp>
      <p:sp>
        <p:nvSpPr>
          <p:cNvPr id="28680" name="Text Box 8" descr="20%"/>
          <p:cNvSpPr txBox="1">
            <a:spLocks noChangeArrowheads="1"/>
          </p:cNvSpPr>
          <p:nvPr/>
        </p:nvSpPr>
        <p:spPr bwMode="auto">
          <a:xfrm>
            <a:off x="971550" y="5805488"/>
            <a:ext cx="7272338" cy="406400"/>
          </a:xfrm>
          <a:prstGeom prst="rect">
            <a:avLst/>
          </a:prstGeom>
          <a:pattFill prst="pct20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Enzima sensible al envenenamiento por metales pesados</a:t>
            </a:r>
          </a:p>
        </p:txBody>
      </p:sp>
      <p:grpSp>
        <p:nvGrpSpPr>
          <p:cNvPr id="13318" name="Group 15"/>
          <p:cNvGrpSpPr>
            <a:grpSpLocks/>
          </p:cNvGrpSpPr>
          <p:nvPr/>
        </p:nvGrpSpPr>
        <p:grpSpPr bwMode="auto">
          <a:xfrm>
            <a:off x="5691188" y="1989138"/>
            <a:ext cx="3452812" cy="3635375"/>
            <a:chOff x="3585" y="1253"/>
            <a:chExt cx="2175" cy="2290"/>
          </a:xfrm>
        </p:grpSpPr>
        <p:graphicFrame>
          <p:nvGraphicFramePr>
            <p:cNvPr id="13321" name="Object 11"/>
            <p:cNvGraphicFramePr>
              <a:graphicFrameLocks noChangeAspect="1"/>
            </p:cNvGraphicFramePr>
            <p:nvPr/>
          </p:nvGraphicFramePr>
          <p:xfrm>
            <a:off x="3585" y="1253"/>
            <a:ext cx="2175" cy="20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957" name="Image" r:id="rId5" imgW="5257143" imgH="5892063" progId="Photoshop.Image.9">
                    <p:embed/>
                  </p:oleObj>
                </mc:Choice>
                <mc:Fallback>
                  <p:oleObj name="Image" r:id="rId5" imgW="5257143" imgH="5892063" progId="Photoshop.Image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24000" contrast="3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0188" t="48369" r="3925" b="6305"/>
                        <a:stretch>
                          <a:fillRect/>
                        </a:stretch>
                      </p:blipFill>
                      <p:spPr bwMode="auto">
                        <a:xfrm>
                          <a:off x="3585" y="1253"/>
                          <a:ext cx="2175" cy="20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2" name="Text Box 5"/>
            <p:cNvSpPr txBox="1">
              <a:spLocks noChangeArrowheads="1"/>
            </p:cNvSpPr>
            <p:nvPr/>
          </p:nvSpPr>
          <p:spPr bwMode="auto">
            <a:xfrm>
              <a:off x="3651" y="3249"/>
              <a:ext cx="1951" cy="294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" altLang="es-AR" b="1">
                  <a:solidFill>
                    <a:schemeClr val="tx1"/>
                  </a:solidFill>
                  <a:latin typeface="Arial" charset="0"/>
                </a:rPr>
                <a:t>Porfobilinógeno</a:t>
              </a:r>
            </a:p>
          </p:txBody>
        </p:sp>
      </p:grpSp>
      <p:sp>
        <p:nvSpPr>
          <p:cNvPr id="13319" name="AutoShape 13"/>
          <p:cNvSpPr>
            <a:spLocks noChangeArrowheads="1"/>
          </p:cNvSpPr>
          <p:nvPr/>
        </p:nvSpPr>
        <p:spPr bwMode="auto">
          <a:xfrm>
            <a:off x="3779838" y="3716338"/>
            <a:ext cx="2016125" cy="288925"/>
          </a:xfrm>
          <a:prstGeom prst="rightArrow">
            <a:avLst>
              <a:gd name="adj1" fmla="val 50000"/>
              <a:gd name="adj2" fmla="val 17445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320" name="Oval 14"/>
          <p:cNvSpPr>
            <a:spLocks noChangeArrowheads="1"/>
          </p:cNvSpPr>
          <p:nvPr/>
        </p:nvSpPr>
        <p:spPr bwMode="auto">
          <a:xfrm>
            <a:off x="3635375" y="1412875"/>
            <a:ext cx="2663825" cy="1081088"/>
          </a:xfrm>
          <a:prstGeom prst="ellipse">
            <a:avLst/>
          </a:prstGeom>
          <a:solidFill>
            <a:srgbClr val="E0E92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EN CITOSOL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15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50900"/>
          </a:xfrm>
          <a:solidFill>
            <a:schemeClr val="accent1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b="1" dirty="0">
                <a:solidFill>
                  <a:schemeClr val="tx1"/>
                </a:solidFill>
              </a:rPr>
              <a:t>FORMACION DE PORFIRINA</a:t>
            </a:r>
            <a:endParaRPr lang="es-ES" sz="3200" b="1" dirty="0">
              <a:solidFill>
                <a:schemeClr val="tx1"/>
              </a:solidFill>
            </a:endParaRPr>
          </a:p>
        </p:txBody>
      </p:sp>
      <p:grpSp>
        <p:nvGrpSpPr>
          <p:cNvPr id="14339" name="Group 5"/>
          <p:cNvGrpSpPr>
            <a:grpSpLocks/>
          </p:cNvGrpSpPr>
          <p:nvPr/>
        </p:nvGrpSpPr>
        <p:grpSpPr bwMode="auto">
          <a:xfrm>
            <a:off x="250825" y="2717800"/>
            <a:ext cx="3452813" cy="3635375"/>
            <a:chOff x="3585" y="1253"/>
            <a:chExt cx="2175" cy="2290"/>
          </a:xfrm>
        </p:grpSpPr>
        <p:graphicFrame>
          <p:nvGraphicFramePr>
            <p:cNvPr id="14350" name="Object 2"/>
            <p:cNvGraphicFramePr>
              <a:graphicFrameLocks noChangeAspect="1"/>
            </p:cNvGraphicFramePr>
            <p:nvPr/>
          </p:nvGraphicFramePr>
          <p:xfrm>
            <a:off x="3585" y="1253"/>
            <a:ext cx="2175" cy="20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8971" name="Image" r:id="rId3" imgW="5257143" imgH="5892063" progId="Photoshop.Image.9">
                    <p:embed/>
                  </p:oleObj>
                </mc:Choice>
                <mc:Fallback>
                  <p:oleObj name="Image" r:id="rId3" imgW="5257143" imgH="5892063" progId="Photoshop.Image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24000" contrast="3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0188" t="48369" r="3925" b="6305"/>
                        <a:stretch>
                          <a:fillRect/>
                        </a:stretch>
                      </p:blipFill>
                      <p:spPr bwMode="auto">
                        <a:xfrm>
                          <a:off x="3585" y="1253"/>
                          <a:ext cx="2175" cy="20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1" name="Text Box 7"/>
            <p:cNvSpPr txBox="1">
              <a:spLocks noChangeArrowheads="1"/>
            </p:cNvSpPr>
            <p:nvPr/>
          </p:nvSpPr>
          <p:spPr bwMode="auto">
            <a:xfrm>
              <a:off x="3651" y="3249"/>
              <a:ext cx="1951" cy="294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" altLang="es-AR" b="1">
                  <a:solidFill>
                    <a:schemeClr val="tx1"/>
                  </a:solidFill>
                  <a:latin typeface="Arial" charset="0"/>
                </a:rPr>
                <a:t>Porfobilinógeno</a:t>
              </a:r>
            </a:p>
          </p:txBody>
        </p:sp>
      </p:grpSp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179388" y="3797300"/>
            <a:ext cx="577850" cy="792163"/>
          </a:xfrm>
          <a:prstGeom prst="rect">
            <a:avLst/>
          </a:prstGeom>
          <a:solidFill>
            <a:srgbClr val="E0E9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800" b="1">
                <a:solidFill>
                  <a:schemeClr val="tx1"/>
                </a:solidFill>
                <a:latin typeface="Arial" charset="0"/>
              </a:rPr>
              <a:t>4 </a:t>
            </a:r>
            <a:endParaRPr lang="es-ES" altLang="es-AR" sz="2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1" name="Line 9"/>
          <p:cNvSpPr>
            <a:spLocks noChangeShapeType="1"/>
          </p:cNvSpPr>
          <p:nvPr/>
        </p:nvSpPr>
        <p:spPr bwMode="auto">
          <a:xfrm>
            <a:off x="3708400" y="4591050"/>
            <a:ext cx="108108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5003800" y="4157663"/>
            <a:ext cx="3095625" cy="1014412"/>
          </a:xfrm>
          <a:prstGeom prst="rect">
            <a:avLst/>
          </a:prstGeom>
          <a:solidFill>
            <a:srgbClr val="E0E92D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AR" b="1">
                <a:solidFill>
                  <a:schemeClr val="tx1"/>
                </a:solidFill>
                <a:latin typeface="Arial" charset="0"/>
              </a:rPr>
              <a:t>ANILLO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AR" b="1">
                <a:solidFill>
                  <a:schemeClr val="tx1"/>
                </a:solidFill>
                <a:latin typeface="Arial" charset="0"/>
              </a:rPr>
              <a:t>TETRAPIRROLICO</a:t>
            </a:r>
            <a:endParaRPr lang="es-ES" altLang="es-AR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3959225" y="5741988"/>
            <a:ext cx="5184775" cy="711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. Se elimina el grupo NH</a:t>
            </a:r>
            <a:r>
              <a:rPr lang="es-ES_tradnl" altLang="es-AR" sz="2000" b="1" baseline="-25000">
                <a:solidFill>
                  <a:schemeClr val="tx1"/>
                </a:solidFill>
                <a:latin typeface="Arial" charset="0"/>
              </a:rPr>
              <a:t>3</a:t>
            </a:r>
            <a:r>
              <a:rPr lang="es-ES_tradnl" altLang="es-AR" sz="2000" b="1" baseline="30000">
                <a:solidFill>
                  <a:schemeClr val="tx1"/>
                </a:solidFill>
                <a:latin typeface="Arial" charset="0"/>
              </a:rPr>
              <a:t>+</a:t>
            </a: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 de la cadena lateral y se forman puentes metilenos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4344" name="Group 17"/>
          <p:cNvGrpSpPr>
            <a:grpSpLocks/>
          </p:cNvGrpSpPr>
          <p:nvPr/>
        </p:nvGrpSpPr>
        <p:grpSpPr bwMode="auto">
          <a:xfrm rot="-524871">
            <a:off x="323850" y="1709738"/>
            <a:ext cx="1366838" cy="1728787"/>
            <a:chOff x="340" y="572"/>
            <a:chExt cx="861" cy="1089"/>
          </a:xfrm>
        </p:grpSpPr>
        <p:sp>
          <p:nvSpPr>
            <p:cNvPr id="14348" name="Oval 12"/>
            <p:cNvSpPr>
              <a:spLocks noChangeArrowheads="1"/>
            </p:cNvSpPr>
            <p:nvPr/>
          </p:nvSpPr>
          <p:spPr bwMode="auto">
            <a:xfrm>
              <a:off x="340" y="572"/>
              <a:ext cx="861" cy="771"/>
            </a:xfrm>
            <a:prstGeom prst="ellipse">
              <a:avLst/>
            </a:prstGeom>
            <a:solidFill>
              <a:srgbClr val="EAB4E2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GRUPO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ACETATO</a:t>
              </a:r>
              <a:endParaRPr lang="es-ES" altLang="es-AR" sz="2000" b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4349" name="AutoShape 14"/>
            <p:cNvSpPr>
              <a:spLocks noChangeArrowheads="1"/>
            </p:cNvSpPr>
            <p:nvPr/>
          </p:nvSpPr>
          <p:spPr bwMode="auto">
            <a:xfrm>
              <a:off x="703" y="1343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EAB4E2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14345" name="Group 16"/>
          <p:cNvGrpSpPr>
            <a:grpSpLocks/>
          </p:cNvGrpSpPr>
          <p:nvPr/>
        </p:nvGrpSpPr>
        <p:grpSpPr bwMode="auto">
          <a:xfrm rot="730672">
            <a:off x="1835150" y="1277938"/>
            <a:ext cx="1366838" cy="1728787"/>
            <a:chOff x="4286" y="845"/>
            <a:chExt cx="861" cy="1089"/>
          </a:xfrm>
        </p:grpSpPr>
        <p:sp>
          <p:nvSpPr>
            <p:cNvPr id="14346" name="Oval 13"/>
            <p:cNvSpPr>
              <a:spLocks noChangeArrowheads="1"/>
            </p:cNvSpPr>
            <p:nvPr/>
          </p:nvSpPr>
          <p:spPr bwMode="auto">
            <a:xfrm>
              <a:off x="4286" y="845"/>
              <a:ext cx="861" cy="77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GRUPO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PROPILO</a:t>
              </a:r>
              <a:endParaRPr lang="es-ES" altLang="es-AR" sz="2000" b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4347" name="AutoShape 15"/>
            <p:cNvSpPr>
              <a:spLocks noChangeArrowheads="1"/>
            </p:cNvSpPr>
            <p:nvPr/>
          </p:nvSpPr>
          <p:spPr bwMode="auto">
            <a:xfrm>
              <a:off x="4649" y="1616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00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002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chemeClr val="accent1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b="1" dirty="0">
                <a:solidFill>
                  <a:schemeClr val="tx1"/>
                </a:solidFill>
              </a:rPr>
              <a:t>SINTESIS DE PROTOFORFIRINA III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15363" name="Oval 5"/>
          <p:cNvSpPr>
            <a:spLocks noChangeArrowheads="1"/>
          </p:cNvSpPr>
          <p:nvPr/>
        </p:nvSpPr>
        <p:spPr bwMode="auto">
          <a:xfrm>
            <a:off x="323850" y="1709738"/>
            <a:ext cx="1366838" cy="1223962"/>
          </a:xfrm>
          <a:prstGeom prst="ellipse">
            <a:avLst/>
          </a:prstGeom>
          <a:solidFill>
            <a:srgbClr val="EAB4E2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ACETATO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4" name="Oval 8"/>
          <p:cNvSpPr>
            <a:spLocks noChangeArrowheads="1"/>
          </p:cNvSpPr>
          <p:nvPr/>
        </p:nvSpPr>
        <p:spPr bwMode="auto">
          <a:xfrm>
            <a:off x="323850" y="4292600"/>
            <a:ext cx="1366838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PROPILO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5" name="Oval 11"/>
          <p:cNvSpPr>
            <a:spLocks noChangeArrowheads="1"/>
          </p:cNvSpPr>
          <p:nvPr/>
        </p:nvSpPr>
        <p:spPr bwMode="auto">
          <a:xfrm>
            <a:off x="2916238" y="1773238"/>
            <a:ext cx="1366837" cy="1223962"/>
          </a:xfrm>
          <a:prstGeom prst="ellipse">
            <a:avLst/>
          </a:prstGeom>
          <a:solidFill>
            <a:srgbClr val="EAB4E2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METILO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5366" name="Group 15"/>
          <p:cNvGrpSpPr>
            <a:grpSpLocks/>
          </p:cNvGrpSpPr>
          <p:nvPr/>
        </p:nvGrpSpPr>
        <p:grpSpPr bwMode="auto">
          <a:xfrm>
            <a:off x="1331913" y="2349500"/>
            <a:ext cx="1511300" cy="1223963"/>
            <a:chOff x="839" y="1480"/>
            <a:chExt cx="952" cy="771"/>
          </a:xfrm>
        </p:grpSpPr>
        <p:sp>
          <p:nvSpPr>
            <p:cNvPr id="15373" name="AutoShape 12"/>
            <p:cNvSpPr>
              <a:spLocks noChangeArrowheads="1"/>
            </p:cNvSpPr>
            <p:nvPr/>
          </p:nvSpPr>
          <p:spPr bwMode="auto">
            <a:xfrm rot="3535701">
              <a:off x="1179" y="1593"/>
              <a:ext cx="318" cy="181"/>
            </a:xfrm>
            <a:prstGeom prst="curvedDownArrow">
              <a:avLst>
                <a:gd name="adj1" fmla="val 35138"/>
                <a:gd name="adj2" fmla="val 7027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74" name="AutoShape 10"/>
            <p:cNvSpPr>
              <a:spLocks noChangeArrowheads="1"/>
            </p:cNvSpPr>
            <p:nvPr/>
          </p:nvSpPr>
          <p:spPr bwMode="auto">
            <a:xfrm>
              <a:off x="1156" y="1480"/>
              <a:ext cx="635" cy="226"/>
            </a:xfrm>
            <a:prstGeom prst="rightArrow">
              <a:avLst>
                <a:gd name="adj1" fmla="val 50000"/>
                <a:gd name="adj2" fmla="val 7024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75" name="Oval 13"/>
            <p:cNvSpPr>
              <a:spLocks noChangeArrowheads="1"/>
            </p:cNvSpPr>
            <p:nvPr/>
          </p:nvSpPr>
          <p:spPr bwMode="auto">
            <a:xfrm>
              <a:off x="1111" y="1888"/>
              <a:ext cx="454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CO</a:t>
              </a:r>
              <a:r>
                <a:rPr lang="es-ES_tradnl" altLang="es-AR" sz="2000" b="1" baseline="-25000">
                  <a:solidFill>
                    <a:schemeClr val="tx1"/>
                  </a:solidFill>
                  <a:latin typeface="Arial" charset="0"/>
                </a:rPr>
                <a:t>2</a:t>
              </a:r>
              <a:endParaRPr lang="es-ES" altLang="es-AR" sz="2000" b="1" baseline="-25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>
              <a:off x="839" y="1979"/>
              <a:ext cx="227" cy="2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b="1">
                  <a:solidFill>
                    <a:schemeClr val="tx1"/>
                  </a:solidFill>
                  <a:latin typeface="Arial" charset="0"/>
                </a:rPr>
                <a:t>4</a:t>
              </a:r>
              <a:endParaRPr lang="es-ES" altLang="es-AR" b="1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5367" name="AutoShape 17"/>
          <p:cNvSpPr>
            <a:spLocks noChangeArrowheads="1"/>
          </p:cNvSpPr>
          <p:nvPr/>
        </p:nvSpPr>
        <p:spPr bwMode="auto">
          <a:xfrm rot="3535701">
            <a:off x="1957388" y="5053013"/>
            <a:ext cx="565150" cy="355600"/>
          </a:xfrm>
          <a:prstGeom prst="curvedDownArrow">
            <a:avLst>
              <a:gd name="adj1" fmla="val 31786"/>
              <a:gd name="adj2" fmla="val 6357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AutoShape 18"/>
          <p:cNvSpPr>
            <a:spLocks noChangeArrowheads="1"/>
          </p:cNvSpPr>
          <p:nvPr/>
        </p:nvSpPr>
        <p:spPr bwMode="auto">
          <a:xfrm>
            <a:off x="1882775" y="4868863"/>
            <a:ext cx="1249363" cy="401637"/>
          </a:xfrm>
          <a:prstGeom prst="rightArrow">
            <a:avLst>
              <a:gd name="adj1" fmla="val 50000"/>
              <a:gd name="adj2" fmla="val 777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Oval 19"/>
          <p:cNvSpPr>
            <a:spLocks noChangeArrowheads="1"/>
          </p:cNvSpPr>
          <p:nvPr/>
        </p:nvSpPr>
        <p:spPr bwMode="auto">
          <a:xfrm>
            <a:off x="1692275" y="5661025"/>
            <a:ext cx="3024188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CO</a:t>
            </a:r>
            <a:r>
              <a:rPr lang="es-ES_tradnl" altLang="es-AR" sz="20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 y OXIDACIONES</a:t>
            </a:r>
            <a:endParaRPr lang="es-ES" altLang="es-AR" sz="2000" b="1" baseline="-25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0" name="Rectangle 20"/>
          <p:cNvSpPr>
            <a:spLocks noChangeArrowheads="1"/>
          </p:cNvSpPr>
          <p:nvPr/>
        </p:nvSpPr>
        <p:spPr bwMode="auto">
          <a:xfrm>
            <a:off x="1258888" y="5754688"/>
            <a:ext cx="446087" cy="401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b="1">
                <a:solidFill>
                  <a:schemeClr val="tx1"/>
                </a:solidFill>
                <a:latin typeface="Arial" charset="0"/>
              </a:rPr>
              <a:t>2</a:t>
            </a:r>
            <a:endParaRPr lang="es-ES" altLang="es-AR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Oval 21"/>
          <p:cNvSpPr>
            <a:spLocks noChangeArrowheads="1"/>
          </p:cNvSpPr>
          <p:nvPr/>
        </p:nvSpPr>
        <p:spPr bwMode="auto">
          <a:xfrm>
            <a:off x="3492500" y="4365625"/>
            <a:ext cx="1366838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VINILO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96278" name="Picture 22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7" t="74596" r="-3909"/>
          <a:stretch>
            <a:fillRect/>
          </a:stretch>
        </p:blipFill>
        <p:spPr bwMode="auto">
          <a:xfrm>
            <a:off x="5148263" y="1628775"/>
            <a:ext cx="3635375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921834" y="5570022"/>
            <a:ext cx="2754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Otra nomenclatura: </a:t>
            </a:r>
            <a:r>
              <a:rPr lang="es-AR" dirty="0" err="1" smtClean="0"/>
              <a:t>Protoporfirina</a:t>
            </a:r>
            <a:r>
              <a:rPr lang="es-AR" dirty="0" smtClean="0"/>
              <a:t> III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0218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2265</TotalTime>
  <Words>1337</Words>
  <Application>Microsoft Office PowerPoint</Application>
  <PresentationFormat>Presentación en pantalla (4:3)</PresentationFormat>
  <Paragraphs>444</Paragraphs>
  <Slides>49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1" baseType="lpstr">
      <vt:lpstr>Forma de onda</vt:lpstr>
      <vt:lpstr>Adobe Photoshop Image</vt:lpstr>
      <vt:lpstr>METABOLISMO DEL HEMO</vt:lpstr>
      <vt:lpstr>Importancia del Hemo</vt:lpstr>
      <vt:lpstr>BIOSINTESIS DEL HEMO</vt:lpstr>
      <vt:lpstr>En la biosíntesis del HEMO se consideran 3 etapas:</vt:lpstr>
      <vt:lpstr>BIOSINTESIS DE ALA                (Acido d-Aminolevulínico)</vt:lpstr>
      <vt:lpstr>ALA SINTASA</vt:lpstr>
      <vt:lpstr>BIOSINTESIS DE PORFOBILINOGENO</vt:lpstr>
      <vt:lpstr>FORMACION DE PORFIRINA</vt:lpstr>
      <vt:lpstr>SINTESIS DE PROTOFORFIRINA III</vt:lpstr>
      <vt:lpstr>Presentación de PowerPoint</vt:lpstr>
      <vt:lpstr>DEGRADACION DE HEMOGLOBINA</vt:lpstr>
      <vt:lpstr>Presentación de PowerPoint</vt:lpstr>
      <vt:lpstr>DEGRADACION DEL HEMO</vt:lpstr>
      <vt:lpstr>ETAPA EN EL  SRE</vt:lpstr>
      <vt:lpstr>ETAPA HEPATICA Reacción de Conjugación de Bilirrubina</vt:lpstr>
      <vt:lpstr>ETAPA INTESTINAL</vt:lpstr>
      <vt:lpstr>Esquema de Degradación del HEMO</vt:lpstr>
      <vt:lpstr>DETERMINACION DE BILIRRUBINA CON FINES DIAGNOSTICOS</vt:lpstr>
      <vt:lpstr>Presentación de PowerPoint</vt:lpstr>
      <vt:lpstr>Presentación de PowerPoint</vt:lpstr>
      <vt:lpstr>Presentación de PowerPoint</vt:lpstr>
      <vt:lpstr>Presentación de PowerPoint</vt:lpstr>
      <vt:lpstr> METABOLISMO DE NUCLEOTIDOS </vt:lpstr>
      <vt:lpstr>METABOLISMO DE NUCLEOTIDOS</vt:lpstr>
      <vt:lpstr>QUE SON LOS NUCLEOTIDOS Y CUAL ES SU IMPORTANCIA??</vt:lpstr>
      <vt:lpstr>NUCLEOTIDOS</vt:lpstr>
      <vt:lpstr>BASES </vt:lpstr>
      <vt:lpstr>AZUCAR PENTOSA</vt:lpstr>
      <vt:lpstr>Presentación de PowerPoint</vt:lpstr>
      <vt:lpstr>Presentación de PowerPoint</vt:lpstr>
      <vt:lpstr>Procedencia de los átomos del anillo de PURINA</vt:lpstr>
      <vt:lpstr>BIOSINTESIS DE NOVO NUCLEOTIDOS DE PURINA</vt:lpstr>
      <vt:lpstr>Formación de Fosfo-ribosilamina</vt:lpstr>
      <vt:lpstr>Formación de IMP a partir de Fosforibosilamina </vt:lpstr>
      <vt:lpstr>BIOSINTESIS DE GMP Y AMP A PARTIR DE IMP</vt:lpstr>
      <vt:lpstr>RESUMEN DE LA VIA DE BIFURCACION</vt:lpstr>
      <vt:lpstr>REGULACION DE LA BIOSINTESIS DE Nucleótidos Púricos</vt:lpstr>
      <vt:lpstr>REQUERIMIENTOS PARA LA BIOSINTESIS DE NUCLEOTIDOS PURICOS</vt:lpstr>
      <vt:lpstr>VIAS DE RECUPERACION</vt:lpstr>
      <vt:lpstr>DEGRADACION DE PURINAS- FORMACION DE ACIDO URICO</vt:lpstr>
      <vt:lpstr>Resumen de la degradación de bases púricas</vt:lpstr>
      <vt:lpstr>BIOSINTESIS DE NUCLEOTIDOS PIRIMIDINICOS</vt:lpstr>
      <vt:lpstr>BIOSINTESIS DE CARBAMILFOSFATO</vt:lpstr>
      <vt:lpstr>Esquema de la síntesis de UTP y CTP</vt:lpstr>
      <vt:lpstr>REGULACION DE LA ATCasa</vt:lpstr>
      <vt:lpstr>Degradación de Bases Pirimidínicas</vt:lpstr>
      <vt:lpstr>Biosintesis de desoxirribonucleotidos</vt:lpstr>
      <vt:lpstr>BIOSINTESIS DE TMP</vt:lpstr>
      <vt:lpstr>Bibliografía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METABOLISMO DE NUCLEOTIDOS</dc:title>
  <dc:creator>Irma</dc:creator>
  <cp:lastModifiedBy>ethel</cp:lastModifiedBy>
  <cp:revision>99</cp:revision>
  <dcterms:created xsi:type="dcterms:W3CDTF">2006-10-19T20:44:42Z</dcterms:created>
  <dcterms:modified xsi:type="dcterms:W3CDTF">2015-10-15T14:10:36Z</dcterms:modified>
</cp:coreProperties>
</file>